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CB8B-2A63-481A-B090-905519F99144}" type="datetimeFigureOut">
              <a:rPr lang="el-GR" smtClean="0"/>
              <a:t>13/12/2024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DF3C72-350A-4988-9E0F-4053CDE9D8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CB8B-2A63-481A-B090-905519F99144}" type="datetimeFigureOut">
              <a:rPr lang="el-GR" smtClean="0"/>
              <a:t>13/12/2024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3C72-350A-4988-9E0F-4053CDE9D8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CB8B-2A63-481A-B090-905519F99144}" type="datetimeFigureOut">
              <a:rPr lang="el-GR" smtClean="0"/>
              <a:t>13/12/2024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3C72-350A-4988-9E0F-4053CDE9D8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CB8B-2A63-481A-B090-905519F99144}" type="datetimeFigureOut">
              <a:rPr lang="el-GR" smtClean="0"/>
              <a:t>13/12/2024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DF3C72-350A-4988-9E0F-4053CDE9D8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CB8B-2A63-481A-B090-905519F99144}" type="datetimeFigureOut">
              <a:rPr lang="el-GR" smtClean="0"/>
              <a:t>13/12/2024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3C72-350A-4988-9E0F-4053CDE9D86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CB8B-2A63-481A-B090-905519F99144}" type="datetimeFigureOut">
              <a:rPr lang="el-GR" smtClean="0"/>
              <a:t>13/12/2024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3C72-350A-4988-9E0F-4053CDE9D8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CB8B-2A63-481A-B090-905519F99144}" type="datetimeFigureOut">
              <a:rPr lang="el-GR" smtClean="0"/>
              <a:t>13/12/2024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DF3C72-350A-4988-9E0F-4053CDE9D865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CB8B-2A63-481A-B090-905519F99144}" type="datetimeFigureOut">
              <a:rPr lang="el-GR" smtClean="0"/>
              <a:t>13/12/2024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3C72-350A-4988-9E0F-4053CDE9D8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CB8B-2A63-481A-B090-905519F99144}" type="datetimeFigureOut">
              <a:rPr lang="el-GR" smtClean="0"/>
              <a:t>13/12/2024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3C72-350A-4988-9E0F-4053CDE9D8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CB8B-2A63-481A-B090-905519F99144}" type="datetimeFigureOut">
              <a:rPr lang="el-GR" smtClean="0"/>
              <a:t>13/12/2024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3C72-350A-4988-9E0F-4053CDE9D86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CB8B-2A63-481A-B090-905519F99144}" type="datetimeFigureOut">
              <a:rPr lang="el-GR" smtClean="0"/>
              <a:t>13/12/2024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3C72-350A-4988-9E0F-4053CDE9D86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F4CB8B-2A63-481A-B090-905519F99144}" type="datetimeFigureOut">
              <a:rPr lang="el-GR" smtClean="0"/>
              <a:t>13/12/2024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DF3C72-350A-4988-9E0F-4053CDE9D865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Α’ </a:t>
            </a:r>
            <a:r>
              <a:rPr lang="el-GR" dirty="0" err="1" smtClean="0"/>
              <a:t>Παγκοσμιοσ</a:t>
            </a:r>
            <a:r>
              <a:rPr lang="el-GR" dirty="0" smtClean="0"/>
              <a:t> ΠΟΛΕΜΟΣ ΚΑΙ Ο ΕΘΝΙΚΟΣ ΔΙΧΑΣΜΟΣ ΣΤΗΝ </a:t>
            </a:r>
            <a:r>
              <a:rPr lang="el-GR" dirty="0" err="1" smtClean="0"/>
              <a:t>ελλαδα</a:t>
            </a:r>
            <a:endParaRPr lang="el-GR" dirty="0"/>
          </a:p>
        </p:txBody>
      </p:sp>
      <p:pic>
        <p:nvPicPr>
          <p:cNvPr id="5" name="4 - Θέση περιεχομένου" descr="α' Παγκόσμιος Πόλεμο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000241"/>
            <a:ext cx="7215238" cy="400052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</a:t>
            </a:r>
            <a:r>
              <a:rPr lang="el-GR" dirty="0" err="1" smtClean="0"/>
              <a:t>γεγονοτα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περιοδου</a:t>
            </a:r>
            <a:r>
              <a:rPr lang="el-GR" dirty="0" smtClean="0"/>
              <a:t> του </a:t>
            </a:r>
            <a:r>
              <a:rPr lang="el-GR" dirty="0" err="1" smtClean="0"/>
              <a:t>εθνικου</a:t>
            </a:r>
            <a:r>
              <a:rPr lang="el-GR" dirty="0" smtClean="0"/>
              <a:t> </a:t>
            </a:r>
            <a:r>
              <a:rPr lang="el-GR" dirty="0" err="1" smtClean="0"/>
              <a:t>διχασμου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Η διαίρεση αυτή τερματίστηκε όταν η </a:t>
            </a:r>
            <a:r>
              <a:rPr lang="el-GR" dirty="0" err="1" smtClean="0"/>
              <a:t>Αντάντ</a:t>
            </a:r>
            <a:r>
              <a:rPr lang="el-GR" dirty="0" smtClean="0"/>
              <a:t> εξανάγκασε τον Κωνσταντίνο να φύγει από την Ελλάδα. Από το 1917 ως το 1920 ο Βενιζέλος κυβερνά στην Ελλάδα, η οποία μπαίνει στον πόλεμο στο πλευρό της </a:t>
            </a:r>
            <a:r>
              <a:rPr lang="el-GR" dirty="0" err="1" smtClean="0"/>
              <a:t>Αντάντ</a:t>
            </a:r>
            <a:r>
              <a:rPr lang="el-GR" smtClean="0"/>
              <a:t>.</a:t>
            </a:r>
            <a:endParaRPr lang="el-GR"/>
          </a:p>
        </p:txBody>
      </p:sp>
      <p:pic>
        <p:nvPicPr>
          <p:cNvPr id="5" name="4 - Θέση περιεχομένου" descr="gettyimages-543909309-2048x2048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84349"/>
            <a:ext cx="4343400" cy="235610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α’ </a:t>
            </a:r>
            <a:r>
              <a:rPr lang="el-GR" dirty="0" err="1" smtClean="0"/>
              <a:t>παγκοσμιοσ</a:t>
            </a:r>
            <a:r>
              <a:rPr lang="el-GR" dirty="0" smtClean="0"/>
              <a:t> </a:t>
            </a:r>
            <a:r>
              <a:rPr lang="el-GR" dirty="0" err="1" smtClean="0"/>
              <a:t>πολεμοσ</a:t>
            </a:r>
            <a:r>
              <a:rPr lang="el-GR" dirty="0" smtClean="0"/>
              <a:t> (1914-1918)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Για πρώτη φορά στην ιστορία το επίθετο «παγκόσμιος» χρησιμοποιείται ως προσδιοριστικό ενός πολέμου. Για πρώτη φορά όλος ο πλανήτης παίρνει μέρος στον πόλεμο ή υφίσταται τις συνέπειές του. Γίνονται ναυμαχίες στον Ατλαντικό, Αμερικανοί, Ασιάτες, Αφρικανοί, Αυστραλοί πολεμούν στην Ευρώπη. Πολεμικοί ανταποκριτές γυρίζουν σε όλο τον κόσμο μεταφέροντας τις ειδήσεις. Ο πόλεμος «μίκρυνε» τον κόσμο.</a:t>
            </a:r>
            <a:endParaRPr lang="el-GR" dirty="0"/>
          </a:p>
        </p:txBody>
      </p:sp>
      <p:pic>
        <p:nvPicPr>
          <p:cNvPr id="5" name="4 - Θέση περιεχομένου" descr="WW1_General-191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17755"/>
            <a:ext cx="4343400" cy="268928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Εθνικοσ</a:t>
            </a:r>
            <a:r>
              <a:rPr lang="el-GR" dirty="0" smtClean="0"/>
              <a:t> </a:t>
            </a:r>
            <a:r>
              <a:rPr lang="el-GR" dirty="0" err="1" smtClean="0"/>
              <a:t>διχασμοσ</a:t>
            </a:r>
            <a:r>
              <a:rPr lang="el-GR" dirty="0" smtClean="0"/>
              <a:t> στην </a:t>
            </a:r>
            <a:r>
              <a:rPr lang="el-GR" dirty="0" err="1" smtClean="0"/>
              <a:t>ελλαδα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Έναυσμα για τον Εθνικό Διχασμό ήταν η διαφορά εκτιμήσεων μεταξύ του βασιλιά Κωνσταντίνου και του πρωθυπουργού Ελευθέριου Βενιζέλου σχετικά με τη στάση της Ελλάδας στον πόλεμο.</a:t>
            </a:r>
            <a:endParaRPr lang="el-GR" dirty="0"/>
          </a:p>
        </p:txBody>
      </p:sp>
      <p:pic>
        <p:nvPicPr>
          <p:cNvPr id="5" name="4 - Θέση περιεχομένου" descr="Venizelos-Konstantino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65149"/>
            <a:ext cx="4343400" cy="31945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 err="1" smtClean="0"/>
              <a:t>αποψεισ</a:t>
            </a:r>
            <a:r>
              <a:rPr lang="el-GR" dirty="0" smtClean="0"/>
              <a:t> του </a:t>
            </a:r>
            <a:r>
              <a:rPr lang="el-GR" dirty="0" err="1" smtClean="0"/>
              <a:t>βενιζελου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Ο Βενιζέλος </a:t>
            </a:r>
            <a:r>
              <a:rPr lang="el-GR" b="1" dirty="0" smtClean="0"/>
              <a:t>υποστήριζε την είσοδο της Ελλάδας στον πόλεμο στο πλευρό της </a:t>
            </a:r>
            <a:r>
              <a:rPr lang="el-GR" b="1" dirty="0" err="1" smtClean="0"/>
              <a:t>Αντάντ</a:t>
            </a:r>
            <a:r>
              <a:rPr lang="el-GR" dirty="0" smtClean="0"/>
              <a:t>. Τα επιχειρήματά του ήταν τα εξής:</a:t>
            </a:r>
          </a:p>
          <a:p>
            <a:r>
              <a:rPr lang="el-GR" dirty="0" smtClean="0"/>
              <a:t>Α)δε συνέφερε την Ελλάδα ήττα της Σερβίας που ήταν με την </a:t>
            </a:r>
            <a:r>
              <a:rPr lang="el-GR" dirty="0" err="1" smtClean="0"/>
              <a:t>Αντάντ</a:t>
            </a:r>
            <a:endParaRPr lang="el-GR" dirty="0" smtClean="0"/>
          </a:p>
          <a:p>
            <a:r>
              <a:rPr lang="el-GR" dirty="0" smtClean="0"/>
              <a:t>Β)Πίστευε ότι η προστασία των διωκόμενων Ελλήνων στην Οθωμανική αυτοκρατορία αλλά και οι εδαφικές διεκδικήσεις της Ελλάδας μπορούσαν να ικανοποιηθούν αν η Ελλάδα συμμαχούσε με την </a:t>
            </a:r>
            <a:r>
              <a:rPr lang="el-GR" dirty="0" err="1" smtClean="0"/>
              <a:t>Αντάντ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5" name="4 - Θέση περιεχομένου" descr="Eleftherios_Venizelo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3228" y="1600200"/>
            <a:ext cx="4093343" cy="4724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ΑΠΟΨΕΙΣ ΤΟΥ ΒΕΝΙΖΕΛΟΥ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Γ)Τα αγγλικά συμφέροντα συνέπιπταν με τα ελληνικά.</a:t>
            </a:r>
          </a:p>
          <a:p>
            <a:r>
              <a:rPr lang="el-GR" dirty="0" smtClean="0"/>
              <a:t>Δ)έβλεπε νίκη των δυνάμεων της </a:t>
            </a:r>
            <a:r>
              <a:rPr lang="el-GR" dirty="0" err="1" smtClean="0"/>
              <a:t>Αντάντ</a:t>
            </a:r>
            <a:r>
              <a:rPr lang="el-GR" dirty="0" smtClean="0"/>
              <a:t> γιατί πλεονεκτούσαν στη θάλασσα.</a:t>
            </a:r>
            <a:endParaRPr lang="el-GR" dirty="0"/>
          </a:p>
        </p:txBody>
      </p:sp>
      <p:pic>
        <p:nvPicPr>
          <p:cNvPr id="5" name="4 - Θέση περιεχομένου" descr="Eleftherios_Venizelo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3228" y="1600200"/>
            <a:ext cx="4093343" cy="4724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ΑΠΟΨΕΙΣ ΤΟΥ ΒΑΣΙΛΙΑ ΚΩΝΣΤΑΝΤΙΝΟΥ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b="1" dirty="0" smtClean="0"/>
              <a:t>Ο Κωνσταντίνος </a:t>
            </a:r>
            <a:r>
              <a:rPr lang="el-GR" dirty="0" smtClean="0"/>
              <a:t>θεωρούσε πιθανότερη τη νίκη των Κεντρικών Δυνάμεων. Επειδή όμως φοβόταν την αντίδραση της Αγγλίας, </a:t>
            </a:r>
            <a:r>
              <a:rPr lang="el-GR" b="1" dirty="0" smtClean="0"/>
              <a:t>τάχθηκε υπέρ της ουδετερότητας της Ελλάδας που όμως ευνοούσε τις Κεντρικές Δυνάμεις.</a:t>
            </a:r>
            <a:endParaRPr lang="el-GR" b="1" dirty="0"/>
          </a:p>
        </p:txBody>
      </p:sp>
      <p:pic>
        <p:nvPicPr>
          <p:cNvPr id="5" name="4 - Θέση περιεχομένου" descr="konstantino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2533" y="1600200"/>
            <a:ext cx="3994734" cy="4724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</a:t>
            </a:r>
            <a:r>
              <a:rPr lang="el-GR" dirty="0" err="1" smtClean="0"/>
              <a:t>γεγονοτα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περιοδου</a:t>
            </a:r>
            <a:r>
              <a:rPr lang="el-GR" dirty="0" smtClean="0"/>
              <a:t> του </a:t>
            </a:r>
            <a:r>
              <a:rPr lang="el-GR" dirty="0" err="1" smtClean="0"/>
              <a:t>εθνικου</a:t>
            </a:r>
            <a:r>
              <a:rPr lang="el-GR" dirty="0" smtClean="0"/>
              <a:t> </a:t>
            </a:r>
            <a:r>
              <a:rPr lang="el-GR" dirty="0" err="1" smtClean="0"/>
              <a:t>διχασμου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αδυναμία συνεννόησης μεταξύ των δύο ανδρών οδήγησε στη σύγκρουση  και σε πολιτική αστάθεια. Ο Βενιζέλος αρχικά παραιτήθηκε. Κέρδισε σε νέες εκλογές και σχημάτισε εκ νέου κυβέρνηση. Όταν η Βουλγαρία επιτέθηκε στη Σερβία, ο Βενιζέλος ζήτησε η Ελλάδα να βοηθήσει τη Σερβία, ο Κωνσταντίνος αρνήθηκε και ο Βενιζέλος εξαναγκάστηκε σε νέα παραίτηση.</a:t>
            </a:r>
            <a:endParaRPr lang="el-GR" dirty="0"/>
          </a:p>
        </p:txBody>
      </p:sp>
      <p:pic>
        <p:nvPicPr>
          <p:cNvPr id="5" name="4 - Θέση περιεχομένου" descr="Σερβοι-στρατιωτες-εκπαιδευονται-στο-Βιδο-640x45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28637"/>
            <a:ext cx="4343400" cy="30675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</a:t>
            </a:r>
            <a:r>
              <a:rPr lang="el-GR" dirty="0" err="1" smtClean="0"/>
              <a:t>γεγονοτα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περιοδου</a:t>
            </a:r>
            <a:r>
              <a:rPr lang="el-GR" dirty="0" smtClean="0"/>
              <a:t> του </a:t>
            </a:r>
            <a:r>
              <a:rPr lang="el-GR" dirty="0" err="1" smtClean="0"/>
              <a:t>εθνικου</a:t>
            </a:r>
            <a:r>
              <a:rPr lang="el-GR" dirty="0" smtClean="0"/>
              <a:t> </a:t>
            </a:r>
            <a:r>
              <a:rPr lang="el-GR" dirty="0" err="1" smtClean="0"/>
              <a:t>διχασμου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Στη συνέχεια </a:t>
            </a:r>
            <a:r>
              <a:rPr lang="el-GR" dirty="0" err="1" smtClean="0"/>
              <a:t>γερμανοβουλγαρικές</a:t>
            </a:r>
            <a:r>
              <a:rPr lang="el-GR" dirty="0" smtClean="0"/>
              <a:t> δυνάμεις εισέβαλαν στη Μακεδονία το 1916 και ο βουλγαρικός στρατός κατέλαβε το μεγαλύτερο μέρος της.</a:t>
            </a:r>
            <a:endParaRPr lang="el-GR" dirty="0"/>
          </a:p>
        </p:txBody>
      </p:sp>
      <p:pic>
        <p:nvPicPr>
          <p:cNvPr id="5" name="4 - Θέση περιεχομένου" descr="βουλγαρική κατοχή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2000240"/>
            <a:ext cx="2928958" cy="29289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</a:t>
            </a:r>
            <a:r>
              <a:rPr lang="el-GR" dirty="0" err="1" smtClean="0"/>
              <a:t>γεγονοτα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περιοδου</a:t>
            </a:r>
            <a:r>
              <a:rPr lang="el-GR" dirty="0" smtClean="0"/>
              <a:t> του </a:t>
            </a:r>
            <a:r>
              <a:rPr lang="el-GR" dirty="0" err="1" smtClean="0"/>
              <a:t>εθνικου</a:t>
            </a:r>
            <a:r>
              <a:rPr lang="el-GR" dirty="0" smtClean="0"/>
              <a:t> </a:t>
            </a:r>
            <a:r>
              <a:rPr lang="el-GR" dirty="0" err="1" smtClean="0"/>
              <a:t>διχασμου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Βενιζέλος τότε τέθηκε επικεφαλής κινήματος </a:t>
            </a:r>
            <a:r>
              <a:rPr lang="el-GR" dirty="0" err="1" smtClean="0"/>
              <a:t>βενιζελικών</a:t>
            </a:r>
            <a:r>
              <a:rPr lang="el-GR" dirty="0" smtClean="0"/>
              <a:t> αξιωματικών(Κίνημα της Εθνικής Άμυνας) στη Θεσσαλονίκη και σχημάτισε εκεί κυβέρνηση. Στην Ελλάδα υπήρχαν δύο κυβερνήσεις πλέον. Μία στην Αθήνα και μία στη Θεσσαλονίκη.</a:t>
            </a:r>
            <a:endParaRPr lang="el-GR" dirty="0"/>
          </a:p>
        </p:txBody>
      </p:sp>
      <p:pic>
        <p:nvPicPr>
          <p:cNvPr id="5" name="4 - Θέση περιεχομένου" descr="εθνική άμυνα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40818"/>
            <a:ext cx="4343400" cy="24431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419</Words>
  <Application>Microsoft Office PowerPoint</Application>
  <PresentationFormat>Προβολή στην οθόνη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Διαστημικό</vt:lpstr>
      <vt:lpstr>Ο Α’ Παγκοσμιοσ ΠΟΛΕΜΟΣ ΚΑΙ Ο ΕΘΝΙΚΟΣ ΔΙΧΑΣΜΟΣ ΣΤΗΝ ελλαδα</vt:lpstr>
      <vt:lpstr>Ο α’ παγκοσμιοσ πολεμοσ (1914-1918)</vt:lpstr>
      <vt:lpstr>Ο Εθνικοσ διχασμοσ στην ελλαδα</vt:lpstr>
      <vt:lpstr>Οι αποψεισ του βενιζελου</vt:lpstr>
      <vt:lpstr>ΟΙ ΑΠΟΨΕΙΣ ΤΟΥ ΒΕΝΙΖΕΛΟΥ</vt:lpstr>
      <vt:lpstr>ΟΙ ΑΠΟΨΕΙΣ ΤΟΥ ΒΑΣΙΛΙΑ ΚΩΝΣΤΑΝΤΙΝΟΥ</vt:lpstr>
      <vt:lpstr>Τα γεγονοτα τησ περιοδου του εθνικου διχασμου</vt:lpstr>
      <vt:lpstr>Τα γεγονοτα τησ περιοδου του εθνικου διχασμου</vt:lpstr>
      <vt:lpstr>Τα γεγονοτα τησ περιοδου του εθνικου διχασμου</vt:lpstr>
      <vt:lpstr>Τα γεγονοτα τησ περιοδου του εθνικου διχασμου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Α’ Παγκοσμιοσ ΠΟΛΕΜΟΣ ΚΑΙ Ο ΕΘΝΙΚΟΣ ΔΙΧΑΣΜΟΣ ΣΤΗΝ ελλαδα</dc:title>
  <dc:creator>Γιώργος</dc:creator>
  <cp:lastModifiedBy>Γιώργος</cp:lastModifiedBy>
  <cp:revision>14</cp:revision>
  <dcterms:created xsi:type="dcterms:W3CDTF">2024-12-13T16:09:47Z</dcterms:created>
  <dcterms:modified xsi:type="dcterms:W3CDTF">2024-12-13T16:48:39Z</dcterms:modified>
</cp:coreProperties>
</file>