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48F97C5-5485-4A71-8365-4F0B833C5EE9}" type="datetimeFigureOut">
              <a:rPr lang="el-GR" smtClean="0"/>
              <a:pPr/>
              <a:t>12/10/2024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0FA49DA-CF8A-41F2-ADAA-9783C6F5CF66}"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8F97C5-5485-4A71-8365-4F0B833C5EE9}" type="datetimeFigureOut">
              <a:rPr lang="el-GR" smtClean="0"/>
              <a:pPr/>
              <a:t>12/10/2024</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0FA49DA-CF8A-41F2-ADAA-9783C6F5CF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ΟΙ ΒΑΛΚΑΝΙΚΕΣ ΣΧΕΣΕΙΣ ΣΤΙΣ ΑΡΧΕΣ ΤΟΥ ΑΙΩΝΑ</a:t>
            </a:r>
            <a:endParaRPr lang="el-GR" dirty="0"/>
          </a:p>
        </p:txBody>
      </p:sp>
      <p:sp>
        <p:nvSpPr>
          <p:cNvPr id="3" name="2 - Υπότιτλος"/>
          <p:cNvSpPr>
            <a:spLocks noGrp="1"/>
          </p:cNvSpPr>
          <p:nvPr>
            <p:ph type="subTitle" idx="1"/>
          </p:nvPr>
        </p:nvSpPr>
        <p:spPr/>
        <p:txBody>
          <a:bodyPr/>
          <a:lstStyle/>
          <a:p>
            <a:r>
              <a:rPr lang="el-GR" b="1" dirty="0" smtClean="0"/>
              <a:t>Η ΒΑΛΚΑΝΙΚΗ ΑΝΤΙΠΑΛΟΤΗΤΑ</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928662" y="4985590"/>
            <a:ext cx="7500990" cy="657988"/>
          </a:xfrm>
        </p:spPr>
        <p:txBody>
          <a:bodyPr/>
          <a:lstStyle/>
          <a:p>
            <a:r>
              <a:rPr lang="el-GR" dirty="0" smtClean="0"/>
              <a:t>Τα γεγονότα της περιόδου</a:t>
            </a:r>
            <a:endParaRPr lang="el-GR" dirty="0"/>
          </a:p>
        </p:txBody>
      </p:sp>
      <p:sp>
        <p:nvSpPr>
          <p:cNvPr id="5" name="4 - Θέση περιεχομένου"/>
          <p:cNvSpPr>
            <a:spLocks noGrp="1"/>
          </p:cNvSpPr>
          <p:nvPr>
            <p:ph sz="half" idx="1"/>
          </p:nvPr>
        </p:nvSpPr>
        <p:spPr/>
        <p:txBody>
          <a:bodyPr>
            <a:normAutofit/>
          </a:bodyPr>
          <a:lstStyle/>
          <a:p>
            <a:r>
              <a:rPr lang="el-GR" sz="1800" dirty="0" smtClean="0"/>
              <a:t>Η ήττα του 1897 αποτελεί σταθμό για την ελληνική ιστορία. Από τον πόνο και την ντροπή ξεκινά μια ανορθωτική πορεία 20 ετών που επηρεάζει την πολιτική, το στρατό, την οικονομία, την εκπαίδευση, την τέχνη. Η εικοσαετία αυτή μοιάζει με μία διαρκή επανάσταση.</a:t>
            </a:r>
            <a:endParaRPr lang="el-GR" sz="1800" dirty="0"/>
          </a:p>
        </p:txBody>
      </p:sp>
      <p:sp>
        <p:nvSpPr>
          <p:cNvPr id="6" name="5 - Θέση περιεχομένου"/>
          <p:cNvSpPr>
            <a:spLocks noGrp="1"/>
          </p:cNvSpPr>
          <p:nvPr>
            <p:ph sz="half" idx="2"/>
          </p:nvPr>
        </p:nvSpPr>
        <p:spPr/>
        <p:txBody>
          <a:bodyPr>
            <a:normAutofit/>
          </a:bodyPr>
          <a:lstStyle/>
          <a:p>
            <a:r>
              <a:rPr lang="el-GR" sz="1800" dirty="0" smtClean="0"/>
              <a:t>Τα χαρακτηριστικά στοιχεία τα διακρίνουμε:</a:t>
            </a:r>
          </a:p>
          <a:p>
            <a:r>
              <a:rPr lang="el-GR" sz="1800" dirty="0" smtClean="0"/>
              <a:t>α)στο Μακεδονικό Αγώνα(1904-1908)</a:t>
            </a:r>
          </a:p>
          <a:p>
            <a:r>
              <a:rPr lang="el-GR" sz="1800" dirty="0" smtClean="0"/>
              <a:t>β)στο κίνημα στο Γουδί(1909)</a:t>
            </a:r>
          </a:p>
          <a:p>
            <a:r>
              <a:rPr lang="el-GR" sz="1800" dirty="0" smtClean="0"/>
              <a:t>γ)στους Βαλκανικούς Πολέμους(1912-1913)</a:t>
            </a:r>
          </a:p>
          <a:p>
            <a:r>
              <a:rPr lang="el-GR" sz="1800" dirty="0" smtClean="0"/>
              <a:t>δ)στον Α’ Παγκόσμιο Πόλεμο(1914-1918)</a:t>
            </a:r>
          </a:p>
          <a:p>
            <a:r>
              <a:rPr lang="el-GR" sz="1800" dirty="0" smtClean="0"/>
              <a:t>ε)στη </a:t>
            </a:r>
            <a:r>
              <a:rPr lang="el-GR" sz="1800" smtClean="0"/>
              <a:t>Μικρασιατική </a:t>
            </a:r>
            <a:r>
              <a:rPr lang="el-GR" sz="1800" smtClean="0"/>
              <a:t>Εκστρατεία(1919-1922)</a:t>
            </a:r>
            <a:endParaRPr lang="el-G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σχέσεις με την Τουρκία</a:t>
            </a:r>
            <a:endParaRPr lang="el-GR" dirty="0"/>
          </a:p>
        </p:txBody>
      </p:sp>
      <p:sp>
        <p:nvSpPr>
          <p:cNvPr id="3" name="2 - Θέση κειμένου"/>
          <p:cNvSpPr>
            <a:spLocks noGrp="1"/>
          </p:cNvSpPr>
          <p:nvPr>
            <p:ph type="body" idx="2"/>
          </p:nvPr>
        </p:nvSpPr>
        <p:spPr/>
        <p:txBody>
          <a:bodyPr/>
          <a:lstStyle/>
          <a:p>
            <a:r>
              <a:rPr lang="el-GR" dirty="0" smtClean="0"/>
              <a:t>Για τους Έλληνες οι Τούρκοι είναι ο αιώνιος αντίπαλος. Δεν είναι μόνο το παρελθόν αλλά και οι εθνικές διεκδικήσεις. Το 1881 τα σύνορα της Ελλάδας φτάνουν ως τη Θεσσαλία.</a:t>
            </a:r>
          </a:p>
          <a:p>
            <a:r>
              <a:rPr lang="el-GR" dirty="0" smtClean="0"/>
              <a:t>Όμως ταυτόχρονα, υπάρχουν και πολλοί δίαυλοι επικοινωνίας:</a:t>
            </a:r>
          </a:p>
          <a:p>
            <a:r>
              <a:rPr lang="el-GR" dirty="0" smtClean="0"/>
              <a:t>Α)υπάρχουν πολλοί Έλληνες στην Οθωμανική αυτοκρατορία</a:t>
            </a:r>
          </a:p>
          <a:p>
            <a:r>
              <a:rPr lang="el-GR" dirty="0" smtClean="0"/>
              <a:t>Β)υπάρχει το Πατριαρχείο</a:t>
            </a:r>
          </a:p>
          <a:p>
            <a:r>
              <a:rPr lang="el-GR" dirty="0" smtClean="0"/>
              <a:t>Πολλοί υποστηρίζουν ότι η Ελλάδα μπορούσε να κυριαρχήσει σταδιακά χωρίς να χρειαστεί πόλεμος.</a:t>
            </a:r>
            <a:endParaRPr lang="el-GR" dirty="0"/>
          </a:p>
        </p:txBody>
      </p:sp>
      <p:pic>
        <p:nvPicPr>
          <p:cNvPr id="5" name="4 - Θέση περιεχομένου" descr="9238641_orig.jpg"/>
          <p:cNvPicPr>
            <a:picLocks noGrp="1" noChangeAspect="1"/>
          </p:cNvPicPr>
          <p:nvPr>
            <p:ph sz="half" idx="1"/>
          </p:nvPr>
        </p:nvPicPr>
        <p:blipFill>
          <a:blip r:embed="rId2"/>
          <a:stretch>
            <a:fillRect/>
          </a:stretch>
        </p:blipFill>
        <p:spPr>
          <a:xfrm>
            <a:off x="762000" y="1557734"/>
            <a:ext cx="4625975" cy="346948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502920" y="5429264"/>
            <a:ext cx="7712418" cy="605776"/>
          </a:xfrm>
        </p:spPr>
        <p:txBody>
          <a:bodyPr>
            <a:normAutofit fontScale="90000"/>
          </a:bodyPr>
          <a:lstStyle/>
          <a:p>
            <a:r>
              <a:rPr lang="el-GR" dirty="0" smtClean="0"/>
              <a:t>Οι σχέσεις με τη Βουλγαρία</a:t>
            </a:r>
            <a:endParaRPr lang="el-GR" dirty="0"/>
          </a:p>
        </p:txBody>
      </p:sp>
      <p:sp>
        <p:nvSpPr>
          <p:cNvPr id="11" name="10 - Θέση κειμένου"/>
          <p:cNvSpPr>
            <a:spLocks noGrp="1"/>
          </p:cNvSpPr>
          <p:nvPr>
            <p:ph type="body" idx="1"/>
          </p:nvPr>
        </p:nvSpPr>
        <p:spPr/>
        <p:txBody>
          <a:bodyPr>
            <a:normAutofit fontScale="77500" lnSpcReduction="20000"/>
          </a:bodyPr>
          <a:lstStyle/>
          <a:p>
            <a:r>
              <a:rPr lang="el-GR" sz="1600" dirty="0" smtClean="0"/>
              <a:t>Ως το1870 οι Έλληνες έχουν την αίσθηση της υπεροχής έναντι των άλλων βαλκανικών λαών γιατί είναι οι μόνοι που έχουν ιδρύσει ανεξάρτητο κράτος.</a:t>
            </a:r>
            <a:endParaRPr lang="el-GR" sz="1600" dirty="0"/>
          </a:p>
        </p:txBody>
      </p:sp>
      <p:sp>
        <p:nvSpPr>
          <p:cNvPr id="13" name="12 - Θέση κειμένου"/>
          <p:cNvSpPr>
            <a:spLocks noGrp="1"/>
          </p:cNvSpPr>
          <p:nvPr>
            <p:ph type="body" sz="half" idx="3"/>
          </p:nvPr>
        </p:nvSpPr>
        <p:spPr/>
        <p:txBody>
          <a:bodyPr>
            <a:normAutofit fontScale="47500" lnSpcReduction="20000"/>
          </a:bodyPr>
          <a:lstStyle/>
          <a:p>
            <a:r>
              <a:rPr lang="el-GR" dirty="0" smtClean="0"/>
              <a:t>Από το 1870 και μετά οι Βούλγαροι όχι μόνο αμφισβητούν το ρόλο των Ελλήνων αλλά και διεκδικούν εδάφη που θεωρούσαν δεδομένο ότι τους ανήκαν.</a:t>
            </a:r>
            <a:endParaRPr lang="el-GR" dirty="0"/>
          </a:p>
        </p:txBody>
      </p:sp>
      <p:pic>
        <p:nvPicPr>
          <p:cNvPr id="15" name="14 - Θέση περιεχομένου" descr="2ec5a0d9ac44b8de7c46175efb55da57.jpg"/>
          <p:cNvPicPr>
            <a:picLocks noGrp="1" noChangeAspect="1"/>
          </p:cNvPicPr>
          <p:nvPr>
            <p:ph sz="quarter" idx="2"/>
          </p:nvPr>
        </p:nvPicPr>
        <p:blipFill>
          <a:blip r:embed="rId2"/>
          <a:stretch>
            <a:fillRect/>
          </a:stretch>
        </p:blipFill>
        <p:spPr>
          <a:xfrm>
            <a:off x="608013" y="2087256"/>
            <a:ext cx="3930650" cy="2210413"/>
          </a:xfrm>
        </p:spPr>
      </p:pic>
      <p:sp>
        <p:nvSpPr>
          <p:cNvPr id="14" name="13 - Θέση περιεχομένου"/>
          <p:cNvSpPr>
            <a:spLocks noGrp="1"/>
          </p:cNvSpPr>
          <p:nvPr>
            <p:ph sz="quarter" idx="4"/>
          </p:nvPr>
        </p:nvSpPr>
        <p:spPr/>
        <p:txBody>
          <a:bodyPr>
            <a:normAutofit fontScale="62500" lnSpcReduction="20000"/>
          </a:bodyPr>
          <a:lstStyle/>
          <a:p>
            <a:r>
              <a:rPr lang="el-GR" dirty="0" smtClean="0"/>
              <a:t>Στην προσπάθειά τους να εμφανιστούν ως το πιο αναπτυγμένο έθνος χρησιμοποιούν:</a:t>
            </a:r>
          </a:p>
          <a:p>
            <a:pPr marL="457200" indent="-457200">
              <a:buFont typeface="+mj-lt"/>
              <a:buAutoNum type="arabicPeriod"/>
            </a:pPr>
            <a:r>
              <a:rPr lang="el-GR" dirty="0" smtClean="0"/>
              <a:t>Την ενίσχυση της εθνικής συνείδησης</a:t>
            </a:r>
          </a:p>
          <a:p>
            <a:pPr marL="457200" indent="-457200">
              <a:buFont typeface="+mj-lt"/>
              <a:buAutoNum type="arabicPeriod"/>
            </a:pPr>
            <a:r>
              <a:rPr lang="el-GR" dirty="0" smtClean="0"/>
              <a:t>Την προβολή της πολιτιστικής τους ταυτότητας.</a:t>
            </a:r>
          </a:p>
          <a:p>
            <a:pPr marL="457200" indent="-457200">
              <a:buFont typeface="+mj-lt"/>
              <a:buAutoNum type="arabicPeriod"/>
            </a:pPr>
            <a:r>
              <a:rPr lang="el-GR" dirty="0" smtClean="0"/>
              <a:t>Τη συστηματική προπαγάνδα, τη διεκδίκηση και τη σύγκρουση.</a:t>
            </a:r>
          </a:p>
          <a:p>
            <a:pPr marL="457200" indent="-457200">
              <a:buNone/>
            </a:pPr>
            <a:r>
              <a:rPr lang="el-GR" dirty="0" smtClean="0"/>
              <a:t>Η ελληνοτουρκική αντιπαλότητα υποχωρεί μπροστά στην </a:t>
            </a:r>
            <a:r>
              <a:rPr lang="el-GR" dirty="0" err="1" smtClean="0"/>
              <a:t>ελληνοβουλγαρική</a:t>
            </a:r>
            <a:r>
              <a:rPr lang="el-GR" dirty="0" smtClean="0"/>
              <a:t>.  Ο Μακεδονικός αγώνας δείχνει πόσο μεγάλη είναι η αντιπαράθεση αλλά και το μέγεθος του κινδύνου.</a:t>
            </a:r>
          </a:p>
          <a:p>
            <a:pPr marL="457200" indent="-457200">
              <a:buFont typeface="+mj-lt"/>
              <a:buAutoNum type="arabicPeriod"/>
            </a:pPr>
            <a:endParaRPr lang="el-GR" sz="1600" dirty="0" smtClean="0"/>
          </a:p>
          <a:p>
            <a:pPr marL="457200" indent="-457200">
              <a:buFont typeface="+mj-lt"/>
              <a:buAutoNum type="arabicPeriod"/>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Οι σχέσεις με τη Ρουμανία</a:t>
            </a:r>
            <a:endParaRPr lang="el-GR" dirty="0"/>
          </a:p>
        </p:txBody>
      </p:sp>
      <p:sp>
        <p:nvSpPr>
          <p:cNvPr id="9" name="8 - Θέση κειμένου"/>
          <p:cNvSpPr>
            <a:spLocks noGrp="1"/>
          </p:cNvSpPr>
          <p:nvPr>
            <p:ph type="body" idx="2"/>
          </p:nvPr>
        </p:nvSpPr>
        <p:spPr/>
        <p:txBody>
          <a:bodyPr/>
          <a:lstStyle/>
          <a:p>
            <a:r>
              <a:rPr lang="el-GR" dirty="0" smtClean="0"/>
              <a:t>Οι Ρουμάνοι δε διεκδικούν ελληνικά εδάφη παρ’ όλο που θεωρούσαν ως Ρουμάνους τους Βλάχους που ζούσαν στην ορεινή Πίνδο και μιλούσαν μία διάλεκτο που έμοιαζε με τα ρουμανικά =&gt; Κουτσόβλαχοι.</a:t>
            </a:r>
          </a:p>
          <a:p>
            <a:r>
              <a:rPr lang="el-GR" dirty="0" smtClean="0"/>
              <a:t>Η αντιπαλότητα δεν έφτασε ποτέ σε σύγκρουση.</a:t>
            </a:r>
            <a:endParaRPr lang="el-GR" dirty="0"/>
          </a:p>
        </p:txBody>
      </p:sp>
      <p:pic>
        <p:nvPicPr>
          <p:cNvPr id="10" name="9 - Θέση περιεχομένου" descr="Βλάχικη-οικογένεια.jpg"/>
          <p:cNvPicPr>
            <a:picLocks noGrp="1" noChangeAspect="1"/>
          </p:cNvPicPr>
          <p:nvPr>
            <p:ph sz="half" idx="1"/>
          </p:nvPr>
        </p:nvPicPr>
        <p:blipFill>
          <a:blip r:embed="rId2"/>
          <a:stretch>
            <a:fillRect/>
          </a:stretch>
        </p:blipFill>
        <p:spPr>
          <a:xfrm>
            <a:off x="762000" y="1735339"/>
            <a:ext cx="4625975" cy="311427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σχέσεις με τη Σερβία</a:t>
            </a:r>
            <a:endParaRPr lang="el-GR" dirty="0"/>
          </a:p>
        </p:txBody>
      </p:sp>
      <p:sp>
        <p:nvSpPr>
          <p:cNvPr id="3" name="2 - Θέση κειμένου"/>
          <p:cNvSpPr>
            <a:spLocks noGrp="1"/>
          </p:cNvSpPr>
          <p:nvPr>
            <p:ph type="body" idx="2"/>
          </p:nvPr>
        </p:nvSpPr>
        <p:spPr/>
        <p:txBody>
          <a:bodyPr/>
          <a:lstStyle/>
          <a:p>
            <a:r>
              <a:rPr lang="el-GR" dirty="0" smtClean="0"/>
              <a:t>Οι Σέρβοι έχουν βλέψεις για τη Μακεδονία.</a:t>
            </a:r>
          </a:p>
          <a:p>
            <a:r>
              <a:rPr lang="el-GR" dirty="0" smtClean="0"/>
              <a:t>Η προβολή όμως της φιλίας Ελλήνων και Σέρβων ήδη από τον προηγούμενο αιώνα αφαιρούσε ένα μεγάλο μέρος της έντασης. </a:t>
            </a:r>
          </a:p>
          <a:p>
            <a:r>
              <a:rPr lang="el-GR" dirty="0" smtClean="0"/>
              <a:t>Οι Σέρβοι δεν είχαν δώσει στις διεκδικήσεις τους το συστηματικό χαρακτήρα που είχαν δώσει οι Βούλγαροι και δεν είχαν και την υποστήριξη των ξένων </a:t>
            </a:r>
            <a:r>
              <a:rPr lang="el-GR" smtClean="0"/>
              <a:t>μεγάλων δυνάμεων.</a:t>
            </a:r>
            <a:endParaRPr lang="el-GR" dirty="0"/>
          </a:p>
        </p:txBody>
      </p:sp>
      <p:pic>
        <p:nvPicPr>
          <p:cNvPr id="5" name="4 - Θέση περιεχομένου" descr="serbia-greece.png"/>
          <p:cNvPicPr>
            <a:picLocks noGrp="1" noChangeAspect="1"/>
          </p:cNvPicPr>
          <p:nvPr>
            <p:ph sz="half" idx="1"/>
          </p:nvPr>
        </p:nvPicPr>
        <p:blipFill>
          <a:blip r:embed="rId2"/>
          <a:stretch>
            <a:fillRect/>
          </a:stretch>
        </p:blipFill>
        <p:spPr>
          <a:xfrm>
            <a:off x="762000" y="1831988"/>
            <a:ext cx="4625975" cy="292097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p:txBody>
          <a:bodyPr/>
          <a:lstStyle/>
          <a:p>
            <a:r>
              <a:rPr lang="el-GR" dirty="0" smtClean="0"/>
              <a:t>Ο αλβανικός εθνικισμός ήταν ο λιγότερο αναμενόμενος για τους Έλληνες, καθώς θεωρούσαν το αλβανικό στοιχείο αναπόσπαστα δεμένο με </a:t>
            </a:r>
            <a:r>
              <a:rPr lang="el-GR" smtClean="0"/>
              <a:t>το ελληνικό.</a:t>
            </a:r>
            <a:endParaRPr lang="el-GR"/>
          </a:p>
        </p:txBody>
      </p:sp>
      <p:pic>
        <p:nvPicPr>
          <p:cNvPr id="5" name="4 - Θέση περιεχομένου" descr="albania2.jpg"/>
          <p:cNvPicPr>
            <a:picLocks noGrp="1" noChangeAspect="1"/>
          </p:cNvPicPr>
          <p:nvPr>
            <p:ph sz="half" idx="1"/>
          </p:nvPr>
        </p:nvPicPr>
        <p:blipFill>
          <a:blip r:embed="rId2" cstate="print"/>
          <a:stretch>
            <a:fillRect/>
          </a:stretch>
        </p:blipFill>
        <p:spPr>
          <a:xfrm>
            <a:off x="762000" y="1659431"/>
            <a:ext cx="4625975" cy="326608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TotalTime>
  <Words>400</Words>
  <Application>Microsoft Office PowerPoint</Application>
  <PresentationFormat>Προβολή στην οθόνη (4:3)</PresentationFormat>
  <Paragraphs>32</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Άποψη</vt:lpstr>
      <vt:lpstr>ΟΙ ΒΑΛΚΑΝΙΚΕΣ ΣΧΕΣΕΙΣ ΣΤΙΣ ΑΡΧΕΣ ΤΟΥ ΑΙΩΝΑ</vt:lpstr>
      <vt:lpstr>Τα γεγονότα της περιόδου</vt:lpstr>
      <vt:lpstr>Οι σχέσεις με την Τουρκία</vt:lpstr>
      <vt:lpstr>Οι σχέσεις με τη Βουλγαρία</vt:lpstr>
      <vt:lpstr>Οι σχέσεις με τη Ρουμανία</vt:lpstr>
      <vt:lpstr>Οι σχέσεις με τη Σερβία</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ΒΑΛΚΑΝΙΚΕΣ ΣΧΕΣΕΙΣ ΣΤΙΣ ΑΡΧΕΣ ΤΟΥ ΑΙΩΝΑ</dc:title>
  <dc:creator>Γιώργος</dc:creator>
  <cp:lastModifiedBy>Γιώργος</cp:lastModifiedBy>
  <cp:revision>12</cp:revision>
  <dcterms:created xsi:type="dcterms:W3CDTF">2024-10-12T09:21:52Z</dcterms:created>
  <dcterms:modified xsi:type="dcterms:W3CDTF">2024-10-12T10:14:04Z</dcterms:modified>
</cp:coreProperties>
</file>