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Υπότιτλος"/>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84E2684C-1195-4B8F-AD9B-30542797B8E9}" type="datetimeFigureOut">
              <a:rPr lang="el-GR" smtClean="0"/>
              <a:t>15/2/2025</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7" name="6 - Ευθεία γραμμή σύνδεσης"/>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6166944-BB58-4CC2-97D4-19FEBB8E2926}" type="slidenum">
              <a:rPr lang="el-GR" smtClean="0"/>
              <a:t>‹#›</a:t>
            </a:fld>
            <a:endParaRPr lang="el-GR"/>
          </a:p>
        </p:txBody>
      </p:sp>
      <p:sp>
        <p:nvSpPr>
          <p:cNvPr id="8" name="7 - Τίτλος"/>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4E2684C-1195-4B8F-AD9B-30542797B8E9}" type="datetimeFigureOut">
              <a:rPr lang="el-GR" smtClean="0"/>
              <a:t>15/2/2025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6166944-BB58-4CC2-97D4-19FEBB8E2926}"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2"/>
      </p:bgRef>
    </p:bg>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Ευθεία γραμμή σύνδεσης"/>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 Έλλειψη"/>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6915912" y="3009901"/>
            <a:ext cx="457200" cy="441325"/>
          </a:xfrm>
        </p:spPr>
        <p:txBody>
          <a:bodyPr/>
          <a:lstStyle/>
          <a:p>
            <a:fld id="{46166944-BB58-4CC2-97D4-19FEBB8E2926}" type="slidenum">
              <a:rPr lang="el-GR" smtClean="0"/>
              <a:t>‹#›</a:t>
            </a:fld>
            <a:endParaRPr lang="el-GR"/>
          </a:p>
        </p:txBody>
      </p:sp>
      <p:sp>
        <p:nvSpPr>
          <p:cNvPr id="3" name="2 - Θέση κατακόρυφου κειμένου"/>
          <p:cNvSpPr>
            <a:spLocks noGrp="1"/>
          </p:cNvSpPr>
          <p:nvPr>
            <p:ph type="body" orient="vert" idx="1"/>
          </p:nvPr>
        </p:nvSpPr>
        <p:spPr>
          <a:xfrm>
            <a:off x="304800" y="304800"/>
            <a:ext cx="6553200" cy="5821366"/>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4E2684C-1195-4B8F-AD9B-30542797B8E9}" type="datetimeFigureOut">
              <a:rPr lang="el-GR" smtClean="0"/>
              <a:t>15/2/2025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2" name="1 - Κατακόρυφος τίτλος"/>
          <p:cNvSpPr>
            <a:spLocks noGrp="1"/>
          </p:cNvSpPr>
          <p:nvPr>
            <p:ph type="title" orient="vert"/>
          </p:nvPr>
        </p:nvSpPr>
        <p:spPr>
          <a:xfrm>
            <a:off x="7391400" y="304801"/>
            <a:ext cx="1447800" cy="5851525"/>
          </a:xfrm>
        </p:spPr>
        <p:txBody>
          <a:bodyPr vert="eaVert"/>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solidFill>
                  <a:schemeClr val="accent3">
                    <a:shade val="75000"/>
                  </a:schemeClr>
                </a:solidFill>
              </a:defRPr>
            </a:lvl1p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84E2684C-1195-4B8F-AD9B-30542797B8E9}" type="datetimeFigureOut">
              <a:rPr lang="el-GR" smtClean="0"/>
              <a:t>15/2/2025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4361688" y="1026372"/>
            <a:ext cx="457200" cy="441325"/>
          </a:xfrm>
        </p:spPr>
        <p:txBody>
          <a:bodyPr/>
          <a:lstStyle/>
          <a:p>
            <a:fld id="{46166944-BB58-4CC2-97D4-19FEBB8E2926}" type="slidenum">
              <a:rPr lang="el-GR" smtClean="0"/>
              <a:t>‹#›</a:t>
            </a:fld>
            <a:endParaRPr lang="el-GR"/>
          </a:p>
        </p:txBody>
      </p:sp>
      <p:sp>
        <p:nvSpPr>
          <p:cNvPr id="8" name="7 - Θέση περιεχομένου"/>
          <p:cNvSpPr>
            <a:spLocks noGrp="1"/>
          </p:cNvSpPr>
          <p:nvPr>
            <p:ph sz="quarter" idx="1"/>
          </p:nvPr>
        </p:nvSpPr>
        <p:spPr>
          <a:xfrm>
            <a:off x="301752" y="1527048"/>
            <a:ext cx="850392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3" name="12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 Θέση υποσέλιδου"/>
          <p:cNvSpPr>
            <a:spLocks noGrp="1"/>
          </p:cNvSpPr>
          <p:nvPr>
            <p:ph type="ftr" sz="quarter" idx="11"/>
          </p:nvPr>
        </p:nvSpPr>
        <p:spPr/>
        <p:txBody>
          <a:bodyPr/>
          <a:lstStyle/>
          <a:p>
            <a:endParaRPr lang="el-GR"/>
          </a:p>
        </p:txBody>
      </p:sp>
      <p:sp>
        <p:nvSpPr>
          <p:cNvPr id="4" name="3 - Θέση ημερομηνίας"/>
          <p:cNvSpPr>
            <a:spLocks noGrp="1"/>
          </p:cNvSpPr>
          <p:nvPr>
            <p:ph type="dt" sz="half" idx="10"/>
          </p:nvPr>
        </p:nvSpPr>
        <p:spPr/>
        <p:txBody>
          <a:bodyPr/>
          <a:lstStyle/>
          <a:p>
            <a:fld id="{84E2684C-1195-4B8F-AD9B-30542797B8E9}" type="datetimeFigureOut">
              <a:rPr lang="el-GR" smtClean="0"/>
              <a:t>15/2/2025</a:t>
            </a:fld>
            <a:endParaRPr lang="el-GR"/>
          </a:p>
        </p:txBody>
      </p:sp>
      <p:sp>
        <p:nvSpPr>
          <p:cNvPr id="8" name="7 - Ευθεία γραμμή σύνδεσης"/>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6166944-BB58-4CC2-97D4-19FEBB8E2926}" type="slidenum">
              <a:rPr lang="el-GR" smtClean="0"/>
              <a:t>‹#›</a:t>
            </a:fld>
            <a:endParaRPr lang="el-GR"/>
          </a:p>
        </p:txBody>
      </p:sp>
      <p:sp>
        <p:nvSpPr>
          <p:cNvPr id="2" name="1 - Τίτλος"/>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28600"/>
            <a:ext cx="8534400" cy="758952"/>
          </a:xfrm>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a:xfrm>
            <a:off x="5791200" y="6409944"/>
            <a:ext cx="3044952" cy="365760"/>
          </a:xfrm>
        </p:spPr>
        <p:txBody>
          <a:bodyPr/>
          <a:lstStyle/>
          <a:p>
            <a:fld id="{84E2684C-1195-4B8F-AD9B-30542797B8E9}" type="datetimeFigureOut">
              <a:rPr lang="el-GR" smtClean="0"/>
              <a:t>15/2/2025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6166944-BB58-4CC2-97D4-19FEBB8E2926}" type="slidenum">
              <a:rPr lang="el-GR" smtClean="0"/>
              <a:t>‹#›</a:t>
            </a:fld>
            <a:endParaRPr lang="el-GR"/>
          </a:p>
        </p:txBody>
      </p:sp>
      <p:sp>
        <p:nvSpPr>
          <p:cNvPr id="8" name="7 - Ευθεία γραμμή σύνδεσης"/>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Θέση περιεχομένου"/>
          <p:cNvSpPr>
            <a:spLocks noGrp="1"/>
          </p:cNvSpPr>
          <p:nvPr>
            <p:ph sz="half" idx="1"/>
          </p:nvPr>
        </p:nvSpPr>
        <p:spPr>
          <a:xfrm>
            <a:off x="301752"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περιεχομένου"/>
          <p:cNvSpPr>
            <a:spLocks noGrp="1"/>
          </p:cNvSpPr>
          <p:nvPr>
            <p:ph sz="half" idx="2"/>
          </p:nvPr>
        </p:nvSpPr>
        <p:spPr>
          <a:xfrm>
            <a:off x="4800600"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1">
        <a:schemeClr val="bg2"/>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Ορθογώνιο"/>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84E2684C-1195-4B8F-AD9B-30542797B8E9}" type="datetimeFigureOut">
              <a:rPr lang="el-GR" smtClean="0"/>
              <a:t>15/2/2025</a:t>
            </a:fld>
            <a:endParaRPr lang="el-GR"/>
          </a:p>
        </p:txBody>
      </p:sp>
      <p:sp>
        <p:nvSpPr>
          <p:cNvPr id="8" name="7 - Θέση υποσέλιδου"/>
          <p:cNvSpPr>
            <a:spLocks noGrp="1"/>
          </p:cNvSpPr>
          <p:nvPr>
            <p:ph type="ftr" sz="quarter" idx="11"/>
          </p:nvPr>
        </p:nvSpPr>
        <p:spPr>
          <a:xfrm>
            <a:off x="304800" y="6409944"/>
            <a:ext cx="3581400" cy="365760"/>
          </a:xfrm>
        </p:spPr>
        <p:txBody>
          <a:bodyPr/>
          <a:lstStyle/>
          <a:p>
            <a:endParaRPr lang="el-GR"/>
          </a:p>
        </p:txBody>
      </p:sp>
      <p:sp>
        <p:nvSpPr>
          <p:cNvPr id="15" name="14 - Ευθεία γραμμή σύνδεσης"/>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 Θέση περιεχομένου"/>
          <p:cNvSpPr>
            <a:spLocks noGrp="1"/>
          </p:cNvSpPr>
          <p:nvPr>
            <p:ph sz="quarter" idx="2"/>
          </p:nvPr>
        </p:nvSpPr>
        <p:spPr>
          <a:xfrm>
            <a:off x="301752" y="2471383"/>
            <a:ext cx="4041648" cy="3818404"/>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περιεχομένου"/>
          <p:cNvSpPr>
            <a:spLocks noGrp="1"/>
          </p:cNvSpPr>
          <p:nvPr>
            <p:ph sz="quarter" idx="4"/>
          </p:nvPr>
        </p:nvSpPr>
        <p:spPr>
          <a:xfrm>
            <a:off x="4800600" y="2471383"/>
            <a:ext cx="4038600" cy="382219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Θέση αριθμού διαφάνειας"/>
          <p:cNvSpPr>
            <a:spLocks noGrp="1"/>
          </p:cNvSpPr>
          <p:nvPr>
            <p:ph type="sldNum" sz="quarter" idx="12"/>
          </p:nvPr>
        </p:nvSpPr>
        <p:spPr>
          <a:xfrm>
            <a:off x="4343400" y="1042416"/>
            <a:ext cx="457200" cy="441325"/>
          </a:xfrm>
        </p:spPr>
        <p:txBody>
          <a:bodyPr/>
          <a:lstStyle>
            <a:lvl1pPr algn="ctr">
              <a:defRPr/>
            </a:lvl1pPr>
          </a:lstStyle>
          <a:p>
            <a:fld id="{46166944-BB58-4CC2-97D4-19FEBB8E2926}" type="slidenum">
              <a:rPr lang="el-GR" smtClean="0"/>
              <a:t>‹#›</a:t>
            </a:fld>
            <a:endParaRPr lang="el-GR"/>
          </a:p>
        </p:txBody>
      </p:sp>
      <p:sp>
        <p:nvSpPr>
          <p:cNvPr id="23" name="22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84E2684C-1195-4B8F-AD9B-30542797B8E9}" type="datetimeFigureOut">
              <a:rPr lang="el-GR" smtClean="0"/>
              <a:t>15/2/2025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a:xfrm>
            <a:off x="4343400" y="1036020"/>
            <a:ext cx="457200" cy="441325"/>
          </a:xfrm>
        </p:spPr>
        <p:txBody>
          <a:bodyPr/>
          <a:lstStyle/>
          <a:p>
            <a:fld id="{46166944-BB58-4CC2-97D4-19FEBB8E2926}"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 Ορθογώνιο"/>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 Θέση ημερομηνίας"/>
          <p:cNvSpPr>
            <a:spLocks noGrp="1"/>
          </p:cNvSpPr>
          <p:nvPr>
            <p:ph type="dt" sz="half" idx="10"/>
          </p:nvPr>
        </p:nvSpPr>
        <p:spPr/>
        <p:txBody>
          <a:bodyPr/>
          <a:lstStyle/>
          <a:p>
            <a:fld id="{84E2684C-1195-4B8F-AD9B-30542797B8E9}" type="datetimeFigureOut">
              <a:rPr lang="el-GR" smtClean="0"/>
              <a:t>15/2/2025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4267200" y="6324600"/>
            <a:ext cx="609600" cy="441324"/>
          </a:xfrm>
        </p:spPr>
        <p:txBody>
          <a:bodyPr/>
          <a:lstStyle>
            <a:lvl1pPr>
              <a:defRPr>
                <a:solidFill>
                  <a:srgbClr val="FFFFFF"/>
                </a:solidFill>
              </a:defRPr>
            </a:lvl1pPr>
          </a:lstStyle>
          <a:p>
            <a:fld id="{46166944-BB58-4CC2-97D4-19FEBB8E2926}"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9" name="18 - Ορθογώνιο"/>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Θέση περιεχομένου"/>
          <p:cNvSpPr>
            <a:spLocks noGrp="1"/>
          </p:cNvSpPr>
          <p:nvPr>
            <p:ph sz="quarter" idx="1"/>
          </p:nvPr>
        </p:nvSpPr>
        <p:spPr>
          <a:xfrm>
            <a:off x="3124200" y="685800"/>
            <a:ext cx="5638800" cy="5410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6166944-BB58-4CC2-97D4-19FEBB8E2926}" type="slidenum">
              <a:rPr lang="el-GR" smtClean="0"/>
              <a:t>‹#›</a:t>
            </a:fld>
            <a:endParaRPr lang="el-GR"/>
          </a:p>
        </p:txBody>
      </p:sp>
      <p:sp>
        <p:nvSpPr>
          <p:cNvPr id="21" name="20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p:txBody>
          <a:bodyPr/>
          <a:lstStyle/>
          <a:p>
            <a:fld id="{84E2684C-1195-4B8F-AD9B-30542797B8E9}" type="datetimeFigureOut">
              <a:rPr lang="el-GR" smtClean="0"/>
              <a:t>15/2/2025</a:t>
            </a:fld>
            <a:endParaRPr lang="el-GR"/>
          </a:p>
        </p:txBody>
      </p:sp>
      <p:sp>
        <p:nvSpPr>
          <p:cNvPr id="6" name="5 - Θέση υποσέλιδου"/>
          <p:cNvSpPr>
            <a:spLocks noGrp="1"/>
          </p:cNvSpPr>
          <p:nvPr>
            <p:ph type="ftr" sz="quarter" idx="11"/>
          </p:nvPr>
        </p:nvSpPr>
        <p:spPr>
          <a:xfrm>
            <a:off x="301752" y="6410848"/>
            <a:ext cx="3383280" cy="365760"/>
          </a:xfrm>
        </p:spPr>
        <p:txBody>
          <a:bodyPr/>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1" name="20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 Ορθογώνιο"/>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p>
            <a:fld id="{46166944-BB58-4CC2-97D4-19FEBB8E2926}" type="slidenum">
              <a:rPr lang="el-GR" smtClean="0"/>
              <a:t>‹#›</a:t>
            </a:fld>
            <a:endParaRPr lang="el-GR"/>
          </a:p>
        </p:txBody>
      </p:sp>
      <p:sp>
        <p:nvSpPr>
          <p:cNvPr id="2" name="1 - Τίτλος"/>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3000375" y="609600"/>
            <a:ext cx="5867400" cy="4267200"/>
          </a:xfrm>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22" name="21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a:xfrm>
            <a:off x="5788152" y="6404984"/>
            <a:ext cx="3044952" cy="365760"/>
          </a:xfrm>
        </p:spPr>
        <p:txBody>
          <a:bodyPr/>
          <a:lstStyle/>
          <a:p>
            <a:fld id="{84E2684C-1195-4B8F-AD9B-30542797B8E9}" type="datetimeFigureOut">
              <a:rPr lang="el-GR" smtClean="0"/>
              <a:t>15/2/2025</a:t>
            </a:fld>
            <a:endParaRPr lang="el-GR"/>
          </a:p>
        </p:txBody>
      </p:sp>
      <p:sp>
        <p:nvSpPr>
          <p:cNvPr id="6" name="5 - Θέση υποσέλιδου"/>
          <p:cNvSpPr>
            <a:spLocks noGrp="1"/>
          </p:cNvSpPr>
          <p:nvPr>
            <p:ph type="ftr" sz="quarter" idx="11"/>
          </p:nvPr>
        </p:nvSpPr>
        <p:spPr>
          <a:xfrm>
            <a:off x="301752" y="6410848"/>
            <a:ext cx="3584448" cy="365760"/>
          </a:xfrm>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Θέση ημερομηνίας"/>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4E2684C-1195-4B8F-AD9B-30542797B8E9}" type="datetimeFigureOut">
              <a:rPr lang="el-GR" smtClean="0"/>
              <a:t>15/2/2025</a:t>
            </a:fld>
            <a:endParaRPr lang="el-GR"/>
          </a:p>
        </p:txBody>
      </p:sp>
      <p:sp>
        <p:nvSpPr>
          <p:cNvPr id="3" name="2 - Θέση υποσέλιδου"/>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l-GR"/>
          </a:p>
        </p:txBody>
      </p:sp>
      <p:sp>
        <p:nvSpPr>
          <p:cNvPr id="8" name="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 Ευθεία γραμμή σύνδεσης"/>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6166944-BB58-4CC2-97D4-19FEBB8E2926}" type="slidenum">
              <a:rPr lang="el-GR" smtClean="0"/>
              <a:t>‹#›</a:t>
            </a:fld>
            <a:endParaRPr lang="el-GR"/>
          </a:p>
        </p:txBody>
      </p:sp>
      <p:sp>
        <p:nvSpPr>
          <p:cNvPr id="22" name="21 - Θέση τίτλου"/>
          <p:cNvSpPr>
            <a:spLocks noGrp="1"/>
          </p:cNvSpPr>
          <p:nvPr>
            <p:ph type="title"/>
          </p:nvPr>
        </p:nvSpPr>
        <p:spPr>
          <a:xfrm>
            <a:off x="301752" y="228600"/>
            <a:ext cx="8534400" cy="758952"/>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p:txBody>
          <a:bodyPr/>
          <a:lstStyle/>
          <a:p>
            <a:r>
              <a:rPr lang="el-GR" dirty="0" smtClean="0"/>
              <a:t>Η ΜΕΤΑΠΟΛΕΜΙΚΗ ΕΛΛΑΔΑ </a:t>
            </a:r>
            <a:endParaRPr lang="el-GR" dirty="0"/>
          </a:p>
        </p:txBody>
      </p:sp>
      <p:sp>
        <p:nvSpPr>
          <p:cNvPr id="2" name="1 - Τίτλος"/>
          <p:cNvSpPr>
            <a:spLocks noGrp="1"/>
          </p:cNvSpPr>
          <p:nvPr>
            <p:ph type="ctrTitle"/>
          </p:nvPr>
        </p:nvSpPr>
        <p:spPr/>
        <p:txBody>
          <a:bodyPr/>
          <a:lstStyle/>
          <a:p>
            <a:r>
              <a:rPr lang="el-GR" dirty="0" smtClean="0"/>
              <a:t>Η ΜΕΤΑΠΟΛΕΜΙΚΗ ΕΠΟΧΗ</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μεταπολεμική Ελλάδα</a:t>
            </a:r>
            <a:endParaRPr lang="el-GR" dirty="0"/>
          </a:p>
        </p:txBody>
      </p:sp>
      <p:sp>
        <p:nvSpPr>
          <p:cNvPr id="3" name="2 - Θέση περιεχομένου"/>
          <p:cNvSpPr>
            <a:spLocks noGrp="1"/>
          </p:cNvSpPr>
          <p:nvPr>
            <p:ph sz="half" idx="1"/>
          </p:nvPr>
        </p:nvSpPr>
        <p:spPr/>
        <p:txBody>
          <a:bodyPr/>
          <a:lstStyle/>
          <a:p>
            <a:r>
              <a:rPr lang="el-GR" dirty="0" smtClean="0"/>
              <a:t>Η Αριστερά είχε ω κύρια πολιτική έκφραση την Ε.Δ.Α. (Ενιαία Δημοκρατική Αριστερά)</a:t>
            </a:r>
            <a:endParaRPr lang="el-GR" dirty="0"/>
          </a:p>
        </p:txBody>
      </p:sp>
      <p:pic>
        <p:nvPicPr>
          <p:cNvPr id="5" name="4 - Θέση περιεχομένου" descr="1958-ΕΔΑ2.jpg"/>
          <p:cNvPicPr>
            <a:picLocks noGrp="1" noChangeAspect="1"/>
          </p:cNvPicPr>
          <p:nvPr>
            <p:ph sz="half" idx="2"/>
          </p:nvPr>
        </p:nvPicPr>
        <p:blipFill>
          <a:blip r:embed="rId2"/>
          <a:stretch>
            <a:fillRect/>
          </a:stretch>
        </p:blipFill>
        <p:spPr>
          <a:xfrm>
            <a:off x="4572000" y="1857364"/>
            <a:ext cx="4267200" cy="3429024"/>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μεταπολεμική Ελλάδα</a:t>
            </a:r>
            <a:endParaRPr lang="el-GR" dirty="0"/>
          </a:p>
        </p:txBody>
      </p:sp>
      <p:sp>
        <p:nvSpPr>
          <p:cNvPr id="3" name="2 - Θέση περιεχομένου"/>
          <p:cNvSpPr>
            <a:spLocks noGrp="1"/>
          </p:cNvSpPr>
          <p:nvPr>
            <p:ph sz="half" idx="1"/>
          </p:nvPr>
        </p:nvSpPr>
        <p:spPr/>
        <p:txBody>
          <a:bodyPr>
            <a:normAutofit fontScale="85000" lnSpcReduction="20000"/>
          </a:bodyPr>
          <a:lstStyle/>
          <a:p>
            <a:r>
              <a:rPr lang="el-GR" dirty="0" smtClean="0"/>
              <a:t>Η περίοδος αυτή είναι από τις πιο ταραγμένες πολιτικά. Οι νικητές του Εμφυλίου επέβαλαν την εξουσία τους επικαλούμενοι τον κίνδυνο του κομμουνισμού. Ο κρατικός μηχανισμός και παρακρατικά κέντρα εξουσίας στηρίχθηκαν πάνω σε αυτήν την απειλή.</a:t>
            </a:r>
          </a:p>
          <a:p>
            <a:r>
              <a:rPr lang="el-GR" dirty="0" smtClean="0"/>
              <a:t>Οι «επικίνδυνοι» πολίτες απομακρύνονταν από τη διοίκηση, την εξουσία και την εκπαίδευση. Υπήρξαν φυλακίσεις και εξορίες.</a:t>
            </a:r>
          </a:p>
          <a:p>
            <a:r>
              <a:rPr lang="el-GR" dirty="0" smtClean="0"/>
              <a:t>Οι ηττημένοι  έβλεπαν τους νικητές ως μεγάλο εχθρό. </a:t>
            </a:r>
            <a:endParaRPr lang="el-GR" dirty="0"/>
          </a:p>
        </p:txBody>
      </p:sp>
      <p:pic>
        <p:nvPicPr>
          <p:cNvPr id="5" name="4 - Θέση περιεχομένου" descr="γυάρος.jpg"/>
          <p:cNvPicPr>
            <a:picLocks noGrp="1" noChangeAspect="1"/>
          </p:cNvPicPr>
          <p:nvPr>
            <p:ph sz="half" idx="2"/>
          </p:nvPr>
        </p:nvPicPr>
        <p:blipFill>
          <a:blip r:embed="rId2"/>
          <a:stretch>
            <a:fillRect/>
          </a:stretch>
        </p:blipFill>
        <p:spPr>
          <a:xfrm>
            <a:off x="4714876" y="2000240"/>
            <a:ext cx="4214842" cy="3203764"/>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μεταπολεμική Ελλάδα</a:t>
            </a:r>
            <a:endParaRPr lang="el-GR" dirty="0"/>
          </a:p>
        </p:txBody>
      </p:sp>
      <p:sp>
        <p:nvSpPr>
          <p:cNvPr id="3" name="2 - Θέση περιεχομένου"/>
          <p:cNvSpPr>
            <a:spLocks noGrp="1"/>
          </p:cNvSpPr>
          <p:nvPr>
            <p:ph sz="half" idx="1"/>
          </p:nvPr>
        </p:nvSpPr>
        <p:spPr/>
        <p:txBody>
          <a:bodyPr/>
          <a:lstStyle/>
          <a:p>
            <a:r>
              <a:rPr lang="el-GR" dirty="0" smtClean="0"/>
              <a:t>Από το 1952 η Ελλάδα ανήκει στο ΝΑΤΟ ενώ όλοι οι βόρειοι γείτονές της έχουν κομμουνιστικό καθεστώς. Έτσι παρεμβαίνουν στην πολιτική ζωή της χώρας οι Η.Π.Α.</a:t>
            </a:r>
            <a:endParaRPr lang="el-GR" dirty="0"/>
          </a:p>
        </p:txBody>
      </p:sp>
      <p:pic>
        <p:nvPicPr>
          <p:cNvPr id="5" name="4 - Θέση περιεχομένου" descr="ένταξη Ελλάδας στο ΝΑΤΟ.jpg"/>
          <p:cNvPicPr>
            <a:picLocks noGrp="1" noChangeAspect="1"/>
          </p:cNvPicPr>
          <p:nvPr>
            <p:ph sz="half" idx="2"/>
          </p:nvPr>
        </p:nvPicPr>
        <p:blipFill>
          <a:blip r:embed="rId2"/>
          <a:stretch>
            <a:fillRect/>
          </a:stretch>
        </p:blipFill>
        <p:spPr>
          <a:xfrm>
            <a:off x="4643438" y="1571612"/>
            <a:ext cx="4286280" cy="4214842"/>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μεταπολεμική Ελλάδα</a:t>
            </a:r>
            <a:endParaRPr lang="el-GR" dirty="0"/>
          </a:p>
        </p:txBody>
      </p:sp>
      <p:sp>
        <p:nvSpPr>
          <p:cNvPr id="3" name="2 - Θέση περιεχομένου"/>
          <p:cNvSpPr>
            <a:spLocks noGrp="1"/>
          </p:cNvSpPr>
          <p:nvPr>
            <p:ph sz="half" idx="1"/>
          </p:nvPr>
        </p:nvSpPr>
        <p:spPr/>
        <p:txBody>
          <a:bodyPr/>
          <a:lstStyle/>
          <a:p>
            <a:r>
              <a:rPr lang="el-GR" dirty="0" smtClean="0"/>
              <a:t>Παράγοντας αποσταθεροποίησης ήταν και το Παλάτι, καθώς οι Βασιλείς παρενέβαιναν και αυτοί στην πολιτική ζωή της χώρας.</a:t>
            </a:r>
            <a:endParaRPr lang="el-GR" dirty="0"/>
          </a:p>
        </p:txBody>
      </p:sp>
      <p:pic>
        <p:nvPicPr>
          <p:cNvPr id="5" name="4 - Θέση περιεχομένου" descr="freideriki-new.jpg"/>
          <p:cNvPicPr>
            <a:picLocks noGrp="1" noChangeAspect="1"/>
          </p:cNvPicPr>
          <p:nvPr>
            <p:ph sz="half" idx="2"/>
          </p:nvPr>
        </p:nvPicPr>
        <p:blipFill>
          <a:blip r:embed="rId2"/>
          <a:stretch>
            <a:fillRect/>
          </a:stretch>
        </p:blipFill>
        <p:spPr>
          <a:xfrm>
            <a:off x="4643438" y="1857365"/>
            <a:ext cx="4357718" cy="3714776"/>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μεταπολεμική Ελλάδα</a:t>
            </a:r>
            <a:endParaRPr lang="el-GR" dirty="0"/>
          </a:p>
        </p:txBody>
      </p:sp>
      <p:sp>
        <p:nvSpPr>
          <p:cNvPr id="3" name="2 - Θέση περιεχομένου"/>
          <p:cNvSpPr>
            <a:spLocks noGrp="1"/>
          </p:cNvSpPr>
          <p:nvPr>
            <p:ph sz="half" idx="1"/>
          </p:nvPr>
        </p:nvSpPr>
        <p:spPr/>
        <p:txBody>
          <a:bodyPr>
            <a:normAutofit fontScale="77500" lnSpcReduction="20000"/>
          </a:bodyPr>
          <a:lstStyle/>
          <a:p>
            <a:r>
              <a:rPr lang="el-GR" dirty="0" smtClean="0"/>
              <a:t>Η οικονομική ανάπτυξη προχώρησε με γρηγορότερους ρυθμούς σε σχέση με τις πολιτικές εξελίξεις. Κατασκευάστηκαν εγγειοβελτιωτικά έργα, μονάδες παραγωγής ενέργειας, άξονες οδικού δικτύου.</a:t>
            </a:r>
          </a:p>
          <a:p>
            <a:r>
              <a:rPr lang="el-GR" dirty="0" smtClean="0"/>
              <a:t>Η εξωτερική βοήθεια, η εργατικότητα των Ελλήνων και η άσκηση ορθολογιστικής πολιτικής ανοικοδόμησαν την Ελλάδα.</a:t>
            </a:r>
          </a:p>
          <a:p>
            <a:r>
              <a:rPr lang="el-GR" dirty="0" smtClean="0"/>
              <a:t>Σημαντική ήταν και η συμβολή των «άδηλων πόρων» =&gt; ναυτιλία, μετανάστευση, τουριστικό συνάλλαγμα.</a:t>
            </a:r>
            <a:endParaRPr lang="el-GR" dirty="0"/>
          </a:p>
        </p:txBody>
      </p:sp>
      <p:pic>
        <p:nvPicPr>
          <p:cNvPr id="5" name="4 - Θέση περιεχομένου" descr="dei eparxia.jpg"/>
          <p:cNvPicPr>
            <a:picLocks noGrp="1" noChangeAspect="1"/>
          </p:cNvPicPr>
          <p:nvPr>
            <p:ph sz="half" idx="2"/>
          </p:nvPr>
        </p:nvPicPr>
        <p:blipFill>
          <a:blip r:embed="rId2"/>
          <a:stretch>
            <a:fillRect/>
          </a:stretch>
        </p:blipFill>
        <p:spPr>
          <a:xfrm>
            <a:off x="4643438" y="1643050"/>
            <a:ext cx="4286280" cy="35719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μεταπολεμική Ελλάδα</a:t>
            </a:r>
            <a:endParaRPr lang="el-GR" dirty="0"/>
          </a:p>
        </p:txBody>
      </p:sp>
      <p:sp>
        <p:nvSpPr>
          <p:cNvPr id="3" name="2 - Θέση περιεχομένου"/>
          <p:cNvSpPr>
            <a:spLocks noGrp="1"/>
          </p:cNvSpPr>
          <p:nvPr>
            <p:ph sz="half" idx="1"/>
          </p:nvPr>
        </p:nvSpPr>
        <p:spPr/>
        <p:txBody>
          <a:bodyPr>
            <a:normAutofit fontScale="85000" lnSpcReduction="10000"/>
          </a:bodyPr>
          <a:lstStyle/>
          <a:p>
            <a:r>
              <a:rPr lang="el-GR" dirty="0" smtClean="0"/>
              <a:t>Την περίοδο αυτή σημειώθηκε μεγάλη μετακίνηση πληθυσμού από την επαρχία στα αστικά κέντρα. </a:t>
            </a:r>
          </a:p>
          <a:p>
            <a:r>
              <a:rPr lang="el-GR" dirty="0" smtClean="0"/>
              <a:t>Με το σύστημα της «αντιπαροχής» χτίστηκαν πολλές πολυκατοικίες. Πολλά σπίτια χτίζονταν λαθραία για να στεγάσουν όσους έρχονταν από την επαρχία για να γίνουν «θυρωροί». Τα σπίτια αυτά πολλές φορές δεν πληρούσαν τους στοιχειώδεις κανόνες υγιεινής.</a:t>
            </a:r>
            <a:endParaRPr lang="el-GR" dirty="0"/>
          </a:p>
        </p:txBody>
      </p:sp>
      <p:pic>
        <p:nvPicPr>
          <p:cNvPr id="5" name="4 - Θέση περιεχομένου" descr="thiroros.jpg"/>
          <p:cNvPicPr>
            <a:picLocks noGrp="1" noChangeAspect="1"/>
          </p:cNvPicPr>
          <p:nvPr>
            <p:ph sz="half" idx="2"/>
          </p:nvPr>
        </p:nvPicPr>
        <p:blipFill>
          <a:blip r:embed="rId2"/>
          <a:stretch>
            <a:fillRect/>
          </a:stretch>
        </p:blipFill>
        <p:spPr>
          <a:xfrm>
            <a:off x="4643438" y="2498384"/>
            <a:ext cx="4357718" cy="314519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μεταπολεμική Ελλάδα</a:t>
            </a:r>
            <a:endParaRPr lang="el-GR" dirty="0"/>
          </a:p>
        </p:txBody>
      </p:sp>
      <p:sp>
        <p:nvSpPr>
          <p:cNvPr id="3" name="2 - Θέση περιεχομένου"/>
          <p:cNvSpPr>
            <a:spLocks noGrp="1"/>
          </p:cNvSpPr>
          <p:nvPr>
            <p:ph sz="half" idx="1"/>
          </p:nvPr>
        </p:nvSpPr>
        <p:spPr/>
        <p:txBody>
          <a:bodyPr>
            <a:normAutofit fontScale="92500" lnSpcReduction="10000"/>
          </a:bodyPr>
          <a:lstStyle/>
          <a:p>
            <a:r>
              <a:rPr lang="el-GR" dirty="0" smtClean="0"/>
              <a:t>Περισσότερο από 1 εκατομμύριο Έλληνες έφυγαν μετανάστες στο εξωτερικό. Χώρες προορισμού ήταν οι υπερπόντιες χώρες(Η.Π.Α., Καναδάς, Αυστραλία) , η Δυτική Ευρώπη και η Δυτική Γερμανία(600.000). Ολόκληρες περιοχές της επαρχίας και κυρίως της Μακεδονίας άδειασαν από τον πληθυσμό τους.</a:t>
            </a:r>
            <a:endParaRPr lang="el-GR" dirty="0"/>
          </a:p>
        </p:txBody>
      </p:sp>
      <p:pic>
        <p:nvPicPr>
          <p:cNvPr id="5" name="4 - Θέση περιεχομένου" descr="μετανάστευση 2.jpg"/>
          <p:cNvPicPr>
            <a:picLocks noGrp="1" noChangeAspect="1"/>
          </p:cNvPicPr>
          <p:nvPr>
            <p:ph sz="half" idx="2"/>
          </p:nvPr>
        </p:nvPicPr>
        <p:blipFill>
          <a:blip r:embed="rId2"/>
          <a:stretch>
            <a:fillRect/>
          </a:stretch>
        </p:blipFill>
        <p:spPr>
          <a:xfrm>
            <a:off x="4643438" y="1928803"/>
            <a:ext cx="4286280" cy="35719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μεταπολεμική Ελλάδα</a:t>
            </a:r>
            <a:endParaRPr lang="el-GR" dirty="0"/>
          </a:p>
        </p:txBody>
      </p:sp>
      <p:sp>
        <p:nvSpPr>
          <p:cNvPr id="3" name="2 - Θέση περιεχομένου"/>
          <p:cNvSpPr>
            <a:spLocks noGrp="1"/>
          </p:cNvSpPr>
          <p:nvPr>
            <p:ph sz="half" idx="1"/>
          </p:nvPr>
        </p:nvSpPr>
        <p:spPr/>
        <p:txBody>
          <a:bodyPr/>
          <a:lstStyle/>
          <a:p>
            <a:r>
              <a:rPr lang="el-GR" dirty="0" smtClean="0"/>
              <a:t>Στο Β΄ Παγκόσμιο Πόλεμο η Ελλάδα τάχθηκε με το μέρος των νικητών. Τα όριά της διευρύνθηκαν με την ενσωμάτωση των Δωδεκανήσων .</a:t>
            </a:r>
            <a:endParaRPr lang="el-GR" dirty="0"/>
          </a:p>
        </p:txBody>
      </p:sp>
      <p:pic>
        <p:nvPicPr>
          <p:cNvPr id="5" name="4 - Θέση περιεχομένου" descr="ενσωμάτωση Δωδεκανήσων.jpg"/>
          <p:cNvPicPr>
            <a:picLocks noGrp="1" noChangeAspect="1"/>
          </p:cNvPicPr>
          <p:nvPr>
            <p:ph sz="half" idx="2"/>
          </p:nvPr>
        </p:nvPicPr>
        <p:blipFill>
          <a:blip r:embed="rId2"/>
          <a:stretch>
            <a:fillRect/>
          </a:stretch>
        </p:blipFill>
        <p:spPr>
          <a:xfrm>
            <a:off x="4643438" y="1500174"/>
            <a:ext cx="4286280" cy="4071966"/>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μεταπολεμική Ελλάδα</a:t>
            </a:r>
            <a:endParaRPr lang="el-GR" dirty="0"/>
          </a:p>
        </p:txBody>
      </p:sp>
      <p:sp>
        <p:nvSpPr>
          <p:cNvPr id="3" name="2 - Θέση περιεχομένου"/>
          <p:cNvSpPr>
            <a:spLocks noGrp="1"/>
          </p:cNvSpPr>
          <p:nvPr>
            <p:ph sz="half" idx="1"/>
          </p:nvPr>
        </p:nvSpPr>
        <p:spPr/>
        <p:txBody>
          <a:bodyPr>
            <a:normAutofit lnSpcReduction="10000"/>
          </a:bodyPr>
          <a:lstStyle/>
          <a:p>
            <a:r>
              <a:rPr lang="el-GR" dirty="0" smtClean="0"/>
              <a:t>Το κύριο όμως πρόβλημα ήταν το Κυπριακό. Τον ένοπλο εθνικοαπελευθερωτικό αγώνα των Κυπρίων ανέλαβε η οργάνωση Ε.Ο.Κ.Α. από το 1955 ως το 1959υπό την ηγεσία του Γεώργιου Γρίβα (Διγενή)</a:t>
            </a:r>
          </a:p>
          <a:p>
            <a:r>
              <a:rPr lang="el-GR" dirty="0" smtClean="0"/>
              <a:t>Πολιτικός ηγέτης ήταν ο αρχιεπίσκοπος Μακάριος.</a:t>
            </a:r>
            <a:endParaRPr lang="el-GR" dirty="0"/>
          </a:p>
        </p:txBody>
      </p:sp>
      <p:pic>
        <p:nvPicPr>
          <p:cNvPr id="5" name="4 - Θέση περιεχομένου" descr="Makarios-Archbishop.jpg"/>
          <p:cNvPicPr>
            <a:picLocks noGrp="1" noChangeAspect="1"/>
          </p:cNvPicPr>
          <p:nvPr>
            <p:ph sz="half" idx="2"/>
          </p:nvPr>
        </p:nvPicPr>
        <p:blipFill>
          <a:blip r:embed="rId2"/>
          <a:stretch>
            <a:fillRect/>
          </a:stretch>
        </p:blipFill>
        <p:spPr>
          <a:xfrm>
            <a:off x="4643438" y="1357298"/>
            <a:ext cx="4286280" cy="392909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μεταπολεμική Ελλάδα</a:t>
            </a:r>
            <a:endParaRPr lang="el-GR" dirty="0"/>
          </a:p>
        </p:txBody>
      </p:sp>
      <p:sp>
        <p:nvSpPr>
          <p:cNvPr id="3" name="2 - Θέση περιεχομένου"/>
          <p:cNvSpPr>
            <a:spLocks noGrp="1"/>
          </p:cNvSpPr>
          <p:nvPr>
            <p:ph sz="half" idx="1"/>
          </p:nvPr>
        </p:nvSpPr>
        <p:spPr/>
        <p:txBody>
          <a:bodyPr/>
          <a:lstStyle/>
          <a:p>
            <a:r>
              <a:rPr lang="el-GR" dirty="0" smtClean="0"/>
              <a:t>Ο αγώνας των Ελληνοκυπρίων με την υποστήριξη της Ελλάδας οδήγησαν στην υπογραφή των Συμφωνιών Ζυρίχης- Λονδίνου(1958-1959) με τις οποίες η Κύπρος έγινε ανεξάρτητο κράτος το 1960.</a:t>
            </a:r>
            <a:endParaRPr lang="el-GR" dirty="0"/>
          </a:p>
        </p:txBody>
      </p:sp>
      <p:pic>
        <p:nvPicPr>
          <p:cNvPr id="5" name="4 - Θέση περιεχομένου" descr="συμφωνίες ζυρίχης λονδίνου.jpg"/>
          <p:cNvPicPr>
            <a:picLocks noGrp="1" noChangeAspect="1"/>
          </p:cNvPicPr>
          <p:nvPr>
            <p:ph sz="half" idx="2"/>
          </p:nvPr>
        </p:nvPicPr>
        <p:blipFill>
          <a:blip r:embed="rId2"/>
          <a:stretch>
            <a:fillRect/>
          </a:stretch>
        </p:blipFill>
        <p:spPr>
          <a:xfrm>
            <a:off x="4643438" y="1500174"/>
            <a:ext cx="4286280" cy="3714776"/>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ΜΕΤΑΠΟΛΕΜΙΚΗ ΕΠΟΧΗ</a:t>
            </a:r>
            <a:endParaRPr lang="el-GR" dirty="0"/>
          </a:p>
        </p:txBody>
      </p:sp>
      <p:sp>
        <p:nvSpPr>
          <p:cNvPr id="3" name="2 - Θέση περιεχομένου"/>
          <p:cNvSpPr>
            <a:spLocks noGrp="1"/>
          </p:cNvSpPr>
          <p:nvPr>
            <p:ph sz="half" idx="1"/>
          </p:nvPr>
        </p:nvSpPr>
        <p:spPr/>
        <p:txBody>
          <a:bodyPr/>
          <a:lstStyle/>
          <a:p>
            <a:r>
              <a:rPr lang="el-GR" dirty="0" smtClean="0"/>
              <a:t>Ο Β’ Παγκόσμιος πόλεμος οδήγησε σε ήττα της δυνάμεις του Άξονα. Οι τρεις μεγάλοι: </a:t>
            </a:r>
            <a:r>
              <a:rPr lang="el-GR" dirty="0" err="1" smtClean="0"/>
              <a:t>Τσώρτσιλ</a:t>
            </a:r>
            <a:r>
              <a:rPr lang="el-GR" dirty="0" smtClean="0"/>
              <a:t>-Ρούσβελτ- Στάλιν μοίρασαν τον κόσμο σε σφαίρες επιρροής και ρύθμισαν παγκόσμια ζητήματα.</a:t>
            </a:r>
            <a:endParaRPr lang="el-GR" dirty="0"/>
          </a:p>
        </p:txBody>
      </p:sp>
      <p:pic>
        <p:nvPicPr>
          <p:cNvPr id="5" name="4 - Θέση περιεχομένου" descr="συμφωνία της Γιάλτας.jpg"/>
          <p:cNvPicPr>
            <a:picLocks noGrp="1" noChangeAspect="1"/>
          </p:cNvPicPr>
          <p:nvPr>
            <p:ph sz="half" idx="2"/>
          </p:nvPr>
        </p:nvPicPr>
        <p:blipFill>
          <a:blip r:embed="rId2"/>
          <a:stretch>
            <a:fillRect/>
          </a:stretch>
        </p:blipFill>
        <p:spPr>
          <a:xfrm>
            <a:off x="4800600" y="2349341"/>
            <a:ext cx="4038600" cy="2726055"/>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μεταπολεμική Ελλάδα</a:t>
            </a:r>
            <a:endParaRPr lang="el-GR" dirty="0"/>
          </a:p>
        </p:txBody>
      </p:sp>
      <p:sp>
        <p:nvSpPr>
          <p:cNvPr id="3" name="2 - Θέση περιεχομένου"/>
          <p:cNvSpPr>
            <a:spLocks noGrp="1"/>
          </p:cNvSpPr>
          <p:nvPr>
            <p:ph sz="half" idx="1"/>
          </p:nvPr>
        </p:nvSpPr>
        <p:spPr/>
        <p:txBody>
          <a:bodyPr/>
          <a:lstStyle/>
          <a:p>
            <a:r>
              <a:rPr lang="el-GR" dirty="0" smtClean="0"/>
              <a:t>Το 1964 το Κυπριακό παραλίγο να προκαλέσει ένοπλη σύρραξη Ελλάδας- Τουρκίας, η οποία αποσοβήθηκε μετά από παρέμβαση των Η.Π.Α.</a:t>
            </a:r>
            <a:endParaRPr lang="el-GR" dirty="0"/>
          </a:p>
        </p:txBody>
      </p:sp>
      <p:pic>
        <p:nvPicPr>
          <p:cNvPr id="5" name="4 - Θέση περιεχομένου" descr="faethon_1964.jpg"/>
          <p:cNvPicPr>
            <a:picLocks noGrp="1" noChangeAspect="1"/>
          </p:cNvPicPr>
          <p:nvPr>
            <p:ph sz="half" idx="2"/>
          </p:nvPr>
        </p:nvPicPr>
        <p:blipFill>
          <a:blip r:embed="rId2"/>
          <a:stretch>
            <a:fillRect/>
          </a:stretch>
        </p:blipFill>
        <p:spPr>
          <a:xfrm>
            <a:off x="4643438" y="1643050"/>
            <a:ext cx="4286280" cy="3857652"/>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μεταπολεμική Ελλάδα</a:t>
            </a:r>
            <a:endParaRPr lang="el-GR" dirty="0"/>
          </a:p>
        </p:txBody>
      </p:sp>
      <p:sp>
        <p:nvSpPr>
          <p:cNvPr id="3" name="2 - Θέση περιεχομένου"/>
          <p:cNvSpPr>
            <a:spLocks noGrp="1"/>
          </p:cNvSpPr>
          <p:nvPr>
            <p:ph sz="half" idx="1"/>
          </p:nvPr>
        </p:nvSpPr>
        <p:spPr/>
        <p:txBody>
          <a:bodyPr/>
          <a:lstStyle/>
          <a:p>
            <a:r>
              <a:rPr lang="el-GR" dirty="0" smtClean="0"/>
              <a:t>Από τα σημαντικά γεγονότα της περιόδου ήταν και η σύνδεση της Ελλάδας με την Ε.Ο.Κ. το 1962 και η </a:t>
            </a:r>
            <a:r>
              <a:rPr lang="el-GR" smtClean="0"/>
              <a:t>εκπαιδευτική μεταρρύθμιση του 1964.</a:t>
            </a:r>
            <a:endParaRPr lang="el-GR"/>
          </a:p>
        </p:txBody>
      </p:sp>
      <p:pic>
        <p:nvPicPr>
          <p:cNvPr id="5" name="4 - Θέση περιεχομένου" descr="ΣΎΝΔΕΣΗ ΕΛΛΆΔΑ ΜΕ ΤΗΝ ΕΟΚ.jpg"/>
          <p:cNvPicPr>
            <a:picLocks noGrp="1" noChangeAspect="1"/>
          </p:cNvPicPr>
          <p:nvPr>
            <p:ph sz="half" idx="2"/>
          </p:nvPr>
        </p:nvPicPr>
        <p:blipFill>
          <a:blip r:embed="rId2"/>
          <a:stretch>
            <a:fillRect/>
          </a:stretch>
        </p:blipFill>
        <p:spPr>
          <a:xfrm>
            <a:off x="4572000" y="1928802"/>
            <a:ext cx="4357718" cy="3024191"/>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μεταπολεμική εποχή</a:t>
            </a:r>
            <a:endParaRPr lang="el-GR" dirty="0"/>
          </a:p>
        </p:txBody>
      </p:sp>
      <p:sp>
        <p:nvSpPr>
          <p:cNvPr id="3" name="2 - Θέση περιεχομένου"/>
          <p:cNvSpPr>
            <a:spLocks noGrp="1"/>
          </p:cNvSpPr>
          <p:nvPr>
            <p:ph sz="half" idx="1"/>
          </p:nvPr>
        </p:nvSpPr>
        <p:spPr/>
        <p:txBody>
          <a:bodyPr>
            <a:normAutofit fontScale="85000" lnSpcReduction="20000"/>
          </a:bodyPr>
          <a:lstStyle/>
          <a:p>
            <a:r>
              <a:rPr lang="el-GR" dirty="0" smtClean="0"/>
              <a:t>Ωστόσο υπήρχε τεράστια διαφορά στην ιδεολογία των καθεστώτων (κομμουνισμός- καπιταλισμός). Η διάσταση αυτή σφράγισε τις εξελίξεις από το 1947 ως το 1989.</a:t>
            </a:r>
          </a:p>
          <a:p>
            <a:r>
              <a:rPr lang="el-GR" dirty="0" smtClean="0"/>
              <a:t>Η Ευρώπη υποχώρησε ως παγκόσμια δύναμη. Κυρίαρχες δυνάμεις αναδείχθηκαν η Σοβιετική Ένωση και οι Η.Π.Α. </a:t>
            </a:r>
            <a:r>
              <a:rPr lang="el-GR" dirty="0" smtClean="0"/>
              <a:t>Υ</a:t>
            </a:r>
            <a:r>
              <a:rPr lang="el-GR" dirty="0" smtClean="0"/>
              <a:t>πό αυτές συνασπίστηκαν ο ανατολικός και ο δυτικός κόσμος αντίστοιχα. Η μόνιμη αυτή εχθρότητα έμεινε γνωστή στην ιστορία με τον όρο </a:t>
            </a:r>
            <a:r>
              <a:rPr lang="el-GR" b="1" dirty="0" smtClean="0"/>
              <a:t>Ψυχρός Πόλεμος.</a:t>
            </a:r>
            <a:endParaRPr lang="el-GR" dirty="0" smtClean="0"/>
          </a:p>
        </p:txBody>
      </p:sp>
      <p:pic>
        <p:nvPicPr>
          <p:cNvPr id="5" name="4 - Θέση περιεχομένου" descr="ψυχρός πόλεμος.jpg"/>
          <p:cNvPicPr>
            <a:picLocks noGrp="1" noChangeAspect="1"/>
          </p:cNvPicPr>
          <p:nvPr>
            <p:ph sz="half" idx="2"/>
          </p:nvPr>
        </p:nvPicPr>
        <p:blipFill>
          <a:blip r:embed="rId2"/>
          <a:stretch>
            <a:fillRect/>
          </a:stretch>
        </p:blipFill>
        <p:spPr>
          <a:xfrm>
            <a:off x="4800600" y="2411385"/>
            <a:ext cx="4038600" cy="260196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Υπότιτλος"/>
          <p:cNvSpPr>
            <a:spLocks noGrp="1"/>
          </p:cNvSpPr>
          <p:nvPr>
            <p:ph type="subTitle" idx="1"/>
          </p:nvPr>
        </p:nvSpPr>
        <p:spPr/>
        <p:txBody>
          <a:bodyPr/>
          <a:lstStyle/>
          <a:p>
            <a:r>
              <a:rPr lang="el-GR" dirty="0" err="1" smtClean="0"/>
              <a:t>Ελπιδεσ</a:t>
            </a:r>
            <a:r>
              <a:rPr lang="el-GR" dirty="0" smtClean="0"/>
              <a:t> </a:t>
            </a:r>
            <a:r>
              <a:rPr lang="el-GR" dirty="0" err="1" smtClean="0"/>
              <a:t>διαψευση</a:t>
            </a:r>
            <a:r>
              <a:rPr lang="el-GR" dirty="0" smtClean="0"/>
              <a:t> και </a:t>
            </a:r>
            <a:r>
              <a:rPr lang="el-GR" dirty="0" err="1" smtClean="0"/>
              <a:t>αυτοπαγιδευση</a:t>
            </a:r>
            <a:r>
              <a:rPr lang="el-GR" dirty="0" smtClean="0"/>
              <a:t>(1945-1967)</a:t>
            </a:r>
            <a:endParaRPr lang="el-GR" dirty="0"/>
          </a:p>
        </p:txBody>
      </p:sp>
      <p:sp>
        <p:nvSpPr>
          <p:cNvPr id="5" name="4 - Τίτλος"/>
          <p:cNvSpPr>
            <a:spLocks noGrp="1"/>
          </p:cNvSpPr>
          <p:nvPr>
            <p:ph type="ctrTitle"/>
          </p:nvPr>
        </p:nvSpPr>
        <p:spPr/>
        <p:txBody>
          <a:bodyPr/>
          <a:lstStyle/>
          <a:p>
            <a:r>
              <a:rPr lang="el-GR" dirty="0" smtClean="0"/>
              <a:t>Η μεταπολεμική </a:t>
            </a:r>
            <a:r>
              <a:rPr lang="el-GR" dirty="0" smtClean="0"/>
              <a:t>Ε</a:t>
            </a:r>
            <a:r>
              <a:rPr lang="el-GR" dirty="0" smtClean="0"/>
              <a:t>λλάδα</a:t>
            </a: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Η μεταπολεμική Ελλάδα</a:t>
            </a:r>
            <a:endParaRPr lang="el-GR" dirty="0"/>
          </a:p>
        </p:txBody>
      </p:sp>
      <p:sp>
        <p:nvSpPr>
          <p:cNvPr id="5" name="4 - Θέση περιεχομένου"/>
          <p:cNvSpPr>
            <a:spLocks noGrp="1"/>
          </p:cNvSpPr>
          <p:nvPr>
            <p:ph sz="half" idx="1"/>
          </p:nvPr>
        </p:nvSpPr>
        <p:spPr/>
        <p:txBody>
          <a:bodyPr>
            <a:normAutofit fontScale="92500"/>
          </a:bodyPr>
          <a:lstStyle/>
          <a:p>
            <a:r>
              <a:rPr lang="el-GR" dirty="0" smtClean="0"/>
              <a:t>Μετά το Β’ Παγκόσμιο Πόλεμο υπήρχε στην Ελλάδα πολιτική αστάθεια. Βραχύβιες κυβερνήσεις, συχνές μεταβολές σε αυτές, αποχή από εκλογές, αμφισβήτηση εκλογικών αποτελεσμάτων. Τα σημαντικότερα γεγονότα ήταν 1) η επάνοδος του Γεωργίου Β’ στο θρόνο(</a:t>
            </a:r>
            <a:r>
              <a:rPr lang="el-GR" dirty="0" err="1" smtClean="0"/>
              <a:t>δημοψήδφισμα</a:t>
            </a:r>
            <a:r>
              <a:rPr lang="el-GR" dirty="0" smtClean="0"/>
              <a:t> 1946)</a:t>
            </a:r>
            <a:endParaRPr lang="el-GR" dirty="0"/>
          </a:p>
        </p:txBody>
      </p:sp>
      <p:pic>
        <p:nvPicPr>
          <p:cNvPr id="7" name="6 - Θέση περιεχομένου" descr="επάνοδος Γεωργίου Β'.jpg"/>
          <p:cNvPicPr>
            <a:picLocks noGrp="1" noChangeAspect="1"/>
          </p:cNvPicPr>
          <p:nvPr>
            <p:ph sz="half" idx="2"/>
          </p:nvPr>
        </p:nvPicPr>
        <p:blipFill>
          <a:blip r:embed="rId2"/>
          <a:stretch>
            <a:fillRect/>
          </a:stretch>
        </p:blipFill>
        <p:spPr>
          <a:xfrm>
            <a:off x="4800600" y="2224125"/>
            <a:ext cx="4038600" cy="2976487"/>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μεταπολεμική Ελλάδα</a:t>
            </a:r>
            <a:endParaRPr lang="el-GR" dirty="0"/>
          </a:p>
        </p:txBody>
      </p:sp>
      <p:sp>
        <p:nvSpPr>
          <p:cNvPr id="3" name="2 - Θέση περιεχομένου"/>
          <p:cNvSpPr>
            <a:spLocks noGrp="1"/>
          </p:cNvSpPr>
          <p:nvPr>
            <p:ph sz="half" idx="1"/>
          </p:nvPr>
        </p:nvSpPr>
        <p:spPr/>
        <p:txBody>
          <a:bodyPr/>
          <a:lstStyle/>
          <a:p>
            <a:r>
              <a:rPr lang="el-GR" dirty="0" smtClean="0"/>
              <a:t>2) η ψήφιση του συντάγματος του 1952. Από το 1952 ως το 1963 τη χώρα κυβερνούσε συνεχώς η συντηρητική παράταξη.</a:t>
            </a:r>
            <a:endParaRPr lang="el-GR" dirty="0"/>
          </a:p>
        </p:txBody>
      </p:sp>
      <p:pic>
        <p:nvPicPr>
          <p:cNvPr id="5" name="4 - Θέση περιεχομένου" descr="σύνταγμα 1952.jpg"/>
          <p:cNvPicPr>
            <a:picLocks noGrp="1" noChangeAspect="1"/>
          </p:cNvPicPr>
          <p:nvPr>
            <p:ph sz="half" idx="2"/>
          </p:nvPr>
        </p:nvPicPr>
        <p:blipFill>
          <a:blip r:embed="rId2"/>
          <a:stretch>
            <a:fillRect/>
          </a:stretch>
        </p:blipFill>
        <p:spPr>
          <a:xfrm>
            <a:off x="5103064" y="1371600"/>
            <a:ext cx="3433672" cy="4681538"/>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μεταπολεμική Ελλάδα</a:t>
            </a:r>
            <a:br>
              <a:rPr lang="el-GR" dirty="0" smtClean="0"/>
            </a:br>
            <a:endParaRPr lang="el-GR" dirty="0"/>
          </a:p>
        </p:txBody>
      </p:sp>
      <p:sp>
        <p:nvSpPr>
          <p:cNvPr id="3" name="2 - Θέση περιεχομένου"/>
          <p:cNvSpPr>
            <a:spLocks noGrp="1"/>
          </p:cNvSpPr>
          <p:nvPr>
            <p:ph sz="half" idx="1"/>
          </p:nvPr>
        </p:nvSpPr>
        <p:spPr/>
        <p:txBody>
          <a:bodyPr/>
          <a:lstStyle/>
          <a:p>
            <a:r>
              <a:rPr lang="el-GR" dirty="0" smtClean="0"/>
              <a:t>Τα πολιτικά της σχήματα ήταν δύο</a:t>
            </a:r>
          </a:p>
          <a:p>
            <a:r>
              <a:rPr lang="el-GR" dirty="0" smtClean="0"/>
              <a:t>1) Ο Ελληνικός Συναγερμός με τον Αλέξανδρο Παπάγο.</a:t>
            </a:r>
            <a:endParaRPr lang="el-GR" dirty="0"/>
          </a:p>
        </p:txBody>
      </p:sp>
      <p:pic>
        <p:nvPicPr>
          <p:cNvPr id="5" name="4 - Θέση περιεχομένου" descr="παπάγος.jpg"/>
          <p:cNvPicPr>
            <a:picLocks noGrp="1" noChangeAspect="1"/>
          </p:cNvPicPr>
          <p:nvPr>
            <p:ph sz="half" idx="2"/>
          </p:nvPr>
        </p:nvPicPr>
        <p:blipFill>
          <a:blip r:embed="rId2"/>
          <a:stretch>
            <a:fillRect/>
          </a:stretch>
        </p:blipFill>
        <p:spPr>
          <a:xfrm>
            <a:off x="5072066" y="1785926"/>
            <a:ext cx="3143271" cy="3786214"/>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μεταπολεμική Ελλάδα</a:t>
            </a:r>
            <a:endParaRPr lang="el-GR" dirty="0"/>
          </a:p>
        </p:txBody>
      </p:sp>
      <p:sp>
        <p:nvSpPr>
          <p:cNvPr id="3" name="2 - Θέση περιεχομένου"/>
          <p:cNvSpPr>
            <a:spLocks noGrp="1"/>
          </p:cNvSpPr>
          <p:nvPr>
            <p:ph sz="half" idx="1"/>
          </p:nvPr>
        </p:nvSpPr>
        <p:spPr/>
        <p:txBody>
          <a:bodyPr/>
          <a:lstStyle/>
          <a:p>
            <a:r>
              <a:rPr lang="el-GR" dirty="0" smtClean="0"/>
              <a:t>2) η Ε.Ρ.Ε.( Εθνική Ριζοσπαστική Ένωση)</a:t>
            </a:r>
          </a:p>
          <a:p>
            <a:r>
              <a:rPr lang="el-GR" dirty="0" smtClean="0"/>
              <a:t> με τον Κωνσταντίνο Καραμανλή</a:t>
            </a:r>
            <a:endParaRPr lang="el-GR" dirty="0"/>
          </a:p>
        </p:txBody>
      </p:sp>
      <p:pic>
        <p:nvPicPr>
          <p:cNvPr id="5" name="4 - Θέση περιεχομένου" descr="karamanlis.jpg"/>
          <p:cNvPicPr>
            <a:picLocks noGrp="1" noChangeAspect="1"/>
          </p:cNvPicPr>
          <p:nvPr>
            <p:ph sz="half" idx="2"/>
          </p:nvPr>
        </p:nvPicPr>
        <p:blipFill>
          <a:blip r:embed="rId2"/>
          <a:stretch>
            <a:fillRect/>
          </a:stretch>
        </p:blipFill>
        <p:spPr>
          <a:xfrm>
            <a:off x="4800600" y="2207990"/>
            <a:ext cx="4038600" cy="3008757"/>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μεταπολεμική Ελλάδα</a:t>
            </a:r>
            <a:endParaRPr lang="el-GR" dirty="0"/>
          </a:p>
        </p:txBody>
      </p:sp>
      <p:sp>
        <p:nvSpPr>
          <p:cNvPr id="3" name="2 - Θέση περιεχομένου"/>
          <p:cNvSpPr>
            <a:spLocks noGrp="1"/>
          </p:cNvSpPr>
          <p:nvPr>
            <p:ph sz="half" idx="1"/>
          </p:nvPr>
        </p:nvSpPr>
        <p:spPr/>
        <p:txBody>
          <a:bodyPr/>
          <a:lstStyle/>
          <a:p>
            <a:r>
              <a:rPr lang="el-GR" dirty="0" smtClean="0"/>
              <a:t>Ο κεντρώος ή αλλιώς φιλελεύθερος χώρος με κύριο πολιτικό σχήμα την Ένωση Κέντρου με το Γεώργιο Παπανδρέου κυβέρνησε την Ελλάδα από το 1963 ως το 1965.</a:t>
            </a:r>
            <a:endParaRPr lang="el-GR" dirty="0"/>
          </a:p>
        </p:txBody>
      </p:sp>
      <p:pic>
        <p:nvPicPr>
          <p:cNvPr id="5" name="4 - Θέση περιεχομένου" descr="Georgios_Papandreou-2.jpg"/>
          <p:cNvPicPr>
            <a:picLocks noGrp="1" noChangeAspect="1"/>
          </p:cNvPicPr>
          <p:nvPr>
            <p:ph sz="half" idx="2"/>
          </p:nvPr>
        </p:nvPicPr>
        <p:blipFill>
          <a:blip r:embed="rId2"/>
          <a:stretch>
            <a:fillRect/>
          </a:stretch>
        </p:blipFill>
        <p:spPr>
          <a:xfrm>
            <a:off x="5050050" y="1371600"/>
            <a:ext cx="3539699" cy="4681538"/>
          </a:xfr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ημοτικός">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64</TotalTime>
  <Words>720</Words>
  <Application>Microsoft Office PowerPoint</Application>
  <PresentationFormat>Προβολή στην οθόνη (4:3)</PresentationFormat>
  <Paragraphs>51</Paragraphs>
  <Slides>21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Δημοτικός</vt:lpstr>
      <vt:lpstr>Η ΜΕΤΑΠΟΛΕΜΙΚΗ ΕΠΟΧΗ</vt:lpstr>
      <vt:lpstr>Η ΜΕΤΑΠΟΛΕΜΙΚΗ ΕΠΟΧΗ</vt:lpstr>
      <vt:lpstr>Η μεταπολεμική εποχή</vt:lpstr>
      <vt:lpstr>Η μεταπολεμική Ελλάδα</vt:lpstr>
      <vt:lpstr>Η μεταπολεμική Ελλάδα</vt:lpstr>
      <vt:lpstr>Η μεταπολεμική Ελλάδα</vt:lpstr>
      <vt:lpstr>Η μεταπολεμική Ελλάδα </vt:lpstr>
      <vt:lpstr>Η μεταπολεμική Ελλάδα</vt:lpstr>
      <vt:lpstr>Η μεταπολεμική Ελλάδα</vt:lpstr>
      <vt:lpstr>Η μεταπολεμική Ελλάδα</vt:lpstr>
      <vt:lpstr>Η μεταπολεμική Ελλάδα</vt:lpstr>
      <vt:lpstr>Η μεταπολεμική Ελλάδα</vt:lpstr>
      <vt:lpstr>Η μεταπολεμική Ελλάδα</vt:lpstr>
      <vt:lpstr>Η μεταπολεμική Ελλάδα</vt:lpstr>
      <vt:lpstr>Η μεταπολεμική Ελλάδα</vt:lpstr>
      <vt:lpstr>Η μεταπολεμική Ελλάδα</vt:lpstr>
      <vt:lpstr>Η μεταπολεμική Ελλάδα</vt:lpstr>
      <vt:lpstr>Η μεταπολεμική Ελλάδα</vt:lpstr>
      <vt:lpstr>Η μεταπολεμική Ελλάδα</vt:lpstr>
      <vt:lpstr>Η μεταπολεμική Ελλάδα</vt:lpstr>
      <vt:lpstr>Η μεταπολεμική Ελλάδα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ΜΕΤΑΠΟΛΕΜΙΚΗ ΕΠΟΧΗ</dc:title>
  <dc:creator>Γιώργος</dc:creator>
  <cp:lastModifiedBy>Γιώργος</cp:lastModifiedBy>
  <cp:revision>27</cp:revision>
  <dcterms:created xsi:type="dcterms:W3CDTF">2025-02-15T09:54:45Z</dcterms:created>
  <dcterms:modified xsi:type="dcterms:W3CDTF">2025-02-15T10:58:54Z</dcterms:modified>
</cp:coreProperties>
</file>