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6951F1E-98C4-4272-8000-EB565A96C66C}" type="datetimeFigureOut">
              <a:rPr lang="el-GR" smtClean="0"/>
              <a:t>8/2/2025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8C116BC-7054-4A70-9E03-5C7174CC6D2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56951F1E-98C4-4272-8000-EB565A96C66C}" type="datetimeFigureOut">
              <a:rPr lang="el-GR" smtClean="0"/>
              <a:t>8/2/2025</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D8C116BC-7054-4A70-9E03-5C7174CC6D2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6951F1E-98C4-4272-8000-EB565A96C66C}" type="datetimeFigureOut">
              <a:rPr lang="el-GR" smtClean="0"/>
              <a:t>8/2/2025</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8C116BC-7054-4A70-9E03-5C7174CC6D2E}"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Ο Β’ ΠΑΓΚΟΣΜΙΟΣ ΠΟΛΕΜΟΣ</a:t>
            </a:r>
            <a:endParaRPr lang="el-GR" dirty="0"/>
          </a:p>
        </p:txBody>
      </p:sp>
      <p:pic>
        <p:nvPicPr>
          <p:cNvPr id="6" name="5 - Θέση περιεχομένου" descr="World_War_II.jpg"/>
          <p:cNvPicPr>
            <a:picLocks noGrp="1" noChangeAspect="1"/>
          </p:cNvPicPr>
          <p:nvPr>
            <p:ph idx="1"/>
          </p:nvPr>
        </p:nvPicPr>
        <p:blipFill>
          <a:blip r:embed="rId2"/>
          <a:stretch>
            <a:fillRect/>
          </a:stretch>
        </p:blipFill>
        <p:spPr>
          <a:xfrm>
            <a:off x="1685611" y="1784350"/>
            <a:ext cx="6229978" cy="4572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normAutofit fontScale="92500"/>
          </a:bodyPr>
          <a:lstStyle/>
          <a:p>
            <a:r>
              <a:rPr lang="el-GR" dirty="0" smtClean="0"/>
              <a:t>Η παραγωγή, η εργασία, η διαχείριση τέθηκαν στην υπηρεσία του πολέμου. Η βιομηχανία προσανατολίστηκε στην παραγωγή προϊόντων πολέμου. Η επιστήμη και η τεχνολογία αναζήτησαν αποτελεσματικότερα όπλα.</a:t>
            </a:r>
            <a:endParaRPr lang="el-GR" dirty="0"/>
          </a:p>
        </p:txBody>
      </p:sp>
      <p:pic>
        <p:nvPicPr>
          <p:cNvPr id="5" name="4 - Θέση περιεχομένου" descr="640px-Fusée_V2.jpg"/>
          <p:cNvPicPr>
            <a:picLocks noGrp="1" noChangeAspect="1"/>
          </p:cNvPicPr>
          <p:nvPr>
            <p:ph sz="half" idx="2"/>
          </p:nvPr>
        </p:nvPicPr>
        <p:blipFill>
          <a:blip r:embed="rId2"/>
          <a:stretch>
            <a:fillRect/>
          </a:stretch>
        </p:blipFill>
        <p:spPr>
          <a:xfrm>
            <a:off x="5055407" y="1770063"/>
            <a:ext cx="3240062" cy="45259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lstStyle/>
          <a:p>
            <a:r>
              <a:rPr lang="el-GR" dirty="0" smtClean="0"/>
              <a:t>Η διοίκηση τέθηκε και αυτή στην υπηρεσία του πολέμου. Όσοι δεν πολεμούσαν εργάζονταν σε εργοστάσια. Οι γυναίκες βγήκαν μαζικά στην παραγωγή.</a:t>
            </a:r>
            <a:endParaRPr lang="el-GR" dirty="0"/>
          </a:p>
        </p:txBody>
      </p:sp>
      <p:pic>
        <p:nvPicPr>
          <p:cNvPr id="5" name="4 - Θέση περιεχομένου" descr="141208-women-steel-workers-wwii-08.jpg"/>
          <p:cNvPicPr>
            <a:picLocks noGrp="1" noChangeAspect="1"/>
          </p:cNvPicPr>
          <p:nvPr>
            <p:ph sz="half" idx="2"/>
          </p:nvPr>
        </p:nvPicPr>
        <p:blipFill>
          <a:blip r:embed="rId2"/>
          <a:stretch>
            <a:fillRect/>
          </a:stretch>
        </p:blipFill>
        <p:spPr>
          <a:xfrm>
            <a:off x="4846638" y="2693448"/>
            <a:ext cx="3657600" cy="267919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normAutofit fontScale="85000" lnSpcReduction="10000"/>
          </a:bodyPr>
          <a:lstStyle/>
          <a:p>
            <a:r>
              <a:rPr lang="el-GR" dirty="0" smtClean="0"/>
              <a:t>Ο πόλεμος έπληξε καίρια την  οικονομία και τον πολιτισμό. Αποδεκάτισε εργατικούς πληθυσμούς και εξάντλησε τους παραγωγικούς πόρους. Χιλιάδες πόλεις και χωριά κείτονταν σε ερείπια. Εργοστάσια, δίκτυα συγκοινωνιών και επικοινωνιών, ύδρευσης και άρδευσης, δάση είχαν καταστραφεί.</a:t>
            </a:r>
            <a:endParaRPr lang="el-GR" dirty="0"/>
          </a:p>
        </p:txBody>
      </p:sp>
      <p:pic>
        <p:nvPicPr>
          <p:cNvPr id="5" name="4 - Θέση περιεχομένου" descr="17475032_h0586381.jpg"/>
          <p:cNvPicPr>
            <a:picLocks noGrp="1" noChangeAspect="1"/>
          </p:cNvPicPr>
          <p:nvPr>
            <p:ph sz="half" idx="2"/>
          </p:nvPr>
        </p:nvPicPr>
        <p:blipFill>
          <a:blip r:embed="rId2"/>
          <a:stretch>
            <a:fillRect/>
          </a:stretch>
        </p:blipFill>
        <p:spPr>
          <a:xfrm>
            <a:off x="5286380" y="2571744"/>
            <a:ext cx="3071834" cy="278608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lstStyle/>
          <a:p>
            <a:r>
              <a:rPr lang="el-GR" dirty="0" smtClean="0"/>
              <a:t>Στον τομέα του πολιτισμού μνημεία του πολιτισμού είχαν συληθεί ή καταστραφεί. Η ηθική φθορά δεν μπορεί να μετρηθεί.</a:t>
            </a:r>
            <a:endParaRPr lang="el-GR" dirty="0"/>
          </a:p>
        </p:txBody>
      </p:sp>
      <p:pic>
        <p:nvPicPr>
          <p:cNvPr id="5" name="4 - Θέση περιεχομένου" descr="vomvardismos-dresdis10.jpg"/>
          <p:cNvPicPr>
            <a:picLocks noGrp="1" noChangeAspect="1"/>
          </p:cNvPicPr>
          <p:nvPr>
            <p:ph sz="half" idx="2"/>
          </p:nvPr>
        </p:nvPicPr>
        <p:blipFill>
          <a:blip r:embed="rId2" cstate="print"/>
          <a:stretch>
            <a:fillRect/>
          </a:stretch>
        </p:blipFill>
        <p:spPr>
          <a:xfrm>
            <a:off x="4656138" y="2617752"/>
            <a:ext cx="4038600" cy="283058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Β’ Παγκόσμιος Πόλεμος</a:t>
            </a:r>
            <a:endParaRPr lang="el-GR" dirty="0"/>
          </a:p>
        </p:txBody>
      </p:sp>
      <p:sp>
        <p:nvSpPr>
          <p:cNvPr id="3" name="2 - Θέση περιεχομένου"/>
          <p:cNvSpPr>
            <a:spLocks noGrp="1"/>
          </p:cNvSpPr>
          <p:nvPr>
            <p:ph sz="half" idx="1"/>
          </p:nvPr>
        </p:nvSpPr>
        <p:spPr/>
        <p:txBody>
          <a:bodyPr/>
          <a:lstStyle/>
          <a:p>
            <a:r>
              <a:rPr lang="el-GR" dirty="0" smtClean="0"/>
              <a:t>Ο Β’ Παγκόσμιος Πόλεμος ξεκίνησε από την Ευρώπη και το Ντάντσιχ της Πολωνίας στις 01 Σεπτεμβρίου 1939</a:t>
            </a:r>
            <a:endParaRPr lang="el-GR" dirty="0"/>
          </a:p>
        </p:txBody>
      </p:sp>
      <p:pic>
        <p:nvPicPr>
          <p:cNvPr id="5" name="4 - Θέση περιεχομένου" descr="Germany_invades_Poland-750x375.jpg"/>
          <p:cNvPicPr>
            <a:picLocks noGrp="1" noChangeAspect="1"/>
          </p:cNvPicPr>
          <p:nvPr>
            <p:ph sz="half" idx="2"/>
          </p:nvPr>
        </p:nvPicPr>
        <p:blipFill>
          <a:blip r:embed="rId2"/>
          <a:stretch>
            <a:fillRect/>
          </a:stretch>
        </p:blipFill>
        <p:spPr>
          <a:xfrm>
            <a:off x="4656138" y="3023394"/>
            <a:ext cx="4038600" cy="20193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a:t>
            </a:r>
            <a:r>
              <a:rPr lang="el-GR" dirty="0" err="1" smtClean="0"/>
              <a:t>Β΄Παγκόσμιος</a:t>
            </a:r>
            <a:r>
              <a:rPr lang="el-GR" dirty="0" smtClean="0"/>
              <a:t> Πόλεμος</a:t>
            </a:r>
            <a:endParaRPr lang="el-GR" dirty="0"/>
          </a:p>
        </p:txBody>
      </p:sp>
      <p:sp>
        <p:nvSpPr>
          <p:cNvPr id="3" name="2 - Θέση περιεχομένου"/>
          <p:cNvSpPr>
            <a:spLocks noGrp="1"/>
          </p:cNvSpPr>
          <p:nvPr>
            <p:ph sz="half" idx="1"/>
          </p:nvPr>
        </p:nvSpPr>
        <p:spPr/>
        <p:txBody>
          <a:bodyPr>
            <a:normAutofit fontScale="85000" lnSpcReduction="10000"/>
          </a:bodyPr>
          <a:lstStyle/>
          <a:p>
            <a:r>
              <a:rPr lang="el-GR" dirty="0" smtClean="0"/>
              <a:t>Εξελίχθηκε σε παγκόσμια σύγκρουση που έληξε στις 02 Σεπτεμβρίου 1945 με τη συνθηκολόγηση της Ιαπωνίας. Όλα τα μεγέθη του(απώλειες, χώρος επιχειρήσεων, τεχνολογία, υλικό πολέμου, καταστροφές) ήταν μεγαλύτερα σε σχέση με τον Α’. Τουλάχιστον δεν οδήγησε σε άλλο Παγκόσμιο Πόλεμο.</a:t>
            </a:r>
            <a:endParaRPr lang="el-GR" dirty="0"/>
          </a:p>
        </p:txBody>
      </p:sp>
      <p:pic>
        <p:nvPicPr>
          <p:cNvPr id="5" name="4 - Θέση περιεχομένου" descr="Mamoru_Shigemitsu_signs_the_Instrument_of_Surrender,_officially_ending_the_Second_World_War.jpg"/>
          <p:cNvPicPr>
            <a:picLocks noGrp="1" noChangeAspect="1"/>
          </p:cNvPicPr>
          <p:nvPr>
            <p:ph sz="half" idx="2"/>
          </p:nvPr>
        </p:nvPicPr>
        <p:blipFill>
          <a:blip r:embed="rId2"/>
          <a:stretch>
            <a:fillRect/>
          </a:stretch>
        </p:blipFill>
        <p:spPr>
          <a:xfrm>
            <a:off x="4656138" y="2416337"/>
            <a:ext cx="4038600" cy="323341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Β’ Παγκόσμιος Πόλεμος</a:t>
            </a:r>
            <a:endParaRPr lang="el-GR" dirty="0"/>
          </a:p>
        </p:txBody>
      </p:sp>
      <p:sp>
        <p:nvSpPr>
          <p:cNvPr id="3" name="2 - Θέση περιεχομένου"/>
          <p:cNvSpPr>
            <a:spLocks noGrp="1"/>
          </p:cNvSpPr>
          <p:nvPr>
            <p:ph sz="half" idx="1"/>
          </p:nvPr>
        </p:nvSpPr>
        <p:spPr/>
        <p:txBody>
          <a:bodyPr/>
          <a:lstStyle/>
          <a:p>
            <a:r>
              <a:rPr lang="el-GR" dirty="0" smtClean="0"/>
              <a:t>Για την Ελλάδα ο πόλεμος άρχισε και τελείωσε με πανηγυρισμούς. Πανηγύρισαν οι Έλληνες την απόρριψη του ιταλικού τελεσιγράφου στις 28 Οκτωβρίου 1940</a:t>
            </a:r>
            <a:endParaRPr lang="el-GR" dirty="0"/>
          </a:p>
        </p:txBody>
      </p:sp>
      <p:pic>
        <p:nvPicPr>
          <p:cNvPr id="5" name="4 - Θέση περιεχομένου" descr="OXI-OHI_6_Απριλίου_1941.jpg"/>
          <p:cNvPicPr>
            <a:picLocks noGrp="1" noChangeAspect="1"/>
          </p:cNvPicPr>
          <p:nvPr>
            <p:ph sz="half" idx="2"/>
          </p:nvPr>
        </p:nvPicPr>
        <p:blipFill>
          <a:blip r:embed="rId2"/>
          <a:stretch>
            <a:fillRect/>
          </a:stretch>
        </p:blipFill>
        <p:spPr>
          <a:xfrm>
            <a:off x="4656138" y="2663633"/>
            <a:ext cx="4038600" cy="273882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Β΄ Παγκόσμιος Πόλεμος</a:t>
            </a:r>
            <a:endParaRPr lang="el-GR" dirty="0"/>
          </a:p>
        </p:txBody>
      </p:sp>
      <p:sp>
        <p:nvSpPr>
          <p:cNvPr id="3" name="2 - Θέση περιεχομένου"/>
          <p:cNvSpPr>
            <a:spLocks noGrp="1"/>
          </p:cNvSpPr>
          <p:nvPr>
            <p:ph sz="half" idx="1"/>
          </p:nvPr>
        </p:nvSpPr>
        <p:spPr/>
        <p:txBody>
          <a:bodyPr/>
          <a:lstStyle/>
          <a:p>
            <a:r>
              <a:rPr lang="el-GR" dirty="0" smtClean="0"/>
              <a:t>Πανηγύρισαν και την απελευθέρωση της Αθήνας τον Οκτώβριο του 1944.</a:t>
            </a:r>
            <a:endParaRPr lang="el-GR" dirty="0"/>
          </a:p>
        </p:txBody>
      </p:sp>
      <p:pic>
        <p:nvPicPr>
          <p:cNvPr id="5" name="4 - Θέση περιεχομένου" descr="απελευθέρωση Αθήνας.jpg"/>
          <p:cNvPicPr>
            <a:picLocks noGrp="1" noChangeAspect="1"/>
          </p:cNvPicPr>
          <p:nvPr>
            <p:ph sz="half" idx="2"/>
          </p:nvPr>
        </p:nvPicPr>
        <p:blipFill>
          <a:blip r:embed="rId2"/>
          <a:stretch>
            <a:fillRect/>
          </a:stretch>
        </p:blipFill>
        <p:spPr>
          <a:xfrm>
            <a:off x="4656138" y="2603364"/>
            <a:ext cx="4038600" cy="285936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Β’ Παγκόσμιος Πόλεμος</a:t>
            </a:r>
            <a:endParaRPr lang="el-GR" dirty="0"/>
          </a:p>
        </p:txBody>
      </p:sp>
      <p:sp>
        <p:nvSpPr>
          <p:cNvPr id="3" name="2 - Θέση περιεχομένου"/>
          <p:cNvSpPr>
            <a:spLocks noGrp="1"/>
          </p:cNvSpPr>
          <p:nvPr>
            <p:ph sz="half" idx="1"/>
          </p:nvPr>
        </p:nvSpPr>
        <p:spPr/>
        <p:txBody>
          <a:bodyPr/>
          <a:lstStyle/>
          <a:p>
            <a:r>
              <a:rPr lang="el-GR" dirty="0" smtClean="0"/>
              <a:t>Ωστόσο τα επόμενα 5 χρόνια, από το 1944 ως το 1949 η χώρα βυθίστηκε στον Εμφύλιο Πόλεμο.</a:t>
            </a:r>
            <a:endParaRPr lang="el-GR" dirty="0"/>
          </a:p>
        </p:txBody>
      </p:sp>
      <p:pic>
        <p:nvPicPr>
          <p:cNvPr id="5" name="4 - Θέση περιεχομένου" descr="emfylios2.jpg"/>
          <p:cNvPicPr>
            <a:picLocks noGrp="1" noChangeAspect="1"/>
          </p:cNvPicPr>
          <p:nvPr>
            <p:ph sz="half" idx="2"/>
          </p:nvPr>
        </p:nvPicPr>
        <p:blipFill>
          <a:blip r:embed="rId2" cstate="print"/>
          <a:stretch>
            <a:fillRect/>
          </a:stretch>
        </p:blipFill>
        <p:spPr>
          <a:xfrm>
            <a:off x="4864454" y="1770063"/>
            <a:ext cx="3621967" cy="45259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Όλοι οι πόλεμοι φέρνουν καταστροφές. Ο Β΄ Παγκόσμιος προκάλεσε τις περισσότερες. Κάποιες χώρες έχασαν ως και το 20% του πληθυσμού τους, ακόμα και του άμαχου. </a:t>
            </a:r>
            <a:endParaRPr lang="el-GR" dirty="0"/>
          </a:p>
        </p:txBody>
      </p:sp>
      <p:pic>
        <p:nvPicPr>
          <p:cNvPr id="5" name="4 - Θέση περιεχομένου" descr="σπώλειες β΄Παγκοσμίου.jpg"/>
          <p:cNvPicPr>
            <a:picLocks noGrp="1" noChangeAspect="1"/>
          </p:cNvPicPr>
          <p:nvPr>
            <p:ph sz="half" idx="2"/>
          </p:nvPr>
        </p:nvPicPr>
        <p:blipFill>
          <a:blip r:embed="rId2"/>
          <a:stretch>
            <a:fillRect/>
          </a:stretch>
        </p:blipFill>
        <p:spPr>
          <a:xfrm>
            <a:off x="5799138" y="2728119"/>
            <a:ext cx="1752600" cy="26098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l-GR" dirty="0" smtClean="0"/>
              <a:t>Η ηθική και το «δίκαιο του πολέμου» έπαψαν να υπάρχουν. Κορύφωση της βαρβαρότητας υπήρξε η εξόντωση ολόκληρων πληθυσμών (Τσιγγάνων και Εβραίων) σε στρατόπεδα συγκέντρωσης στο ‘</a:t>
            </a:r>
            <a:r>
              <a:rPr lang="el-GR" dirty="0" err="1" smtClean="0"/>
              <a:t>ονομα</a:t>
            </a:r>
            <a:r>
              <a:rPr lang="el-GR" dirty="0" smtClean="0"/>
              <a:t> της φυλετικής καθαρότητας.</a:t>
            </a:r>
            <a:endParaRPr lang="el-GR" dirty="0"/>
          </a:p>
        </p:txBody>
      </p:sp>
      <p:pic>
        <p:nvPicPr>
          <p:cNvPr id="5" name="4 - Θέση περιεχομένου" descr="250px-KZ_Birkenau_Hauptgebaude_320x240.jpg"/>
          <p:cNvPicPr>
            <a:picLocks noGrp="1" noChangeAspect="1"/>
          </p:cNvPicPr>
          <p:nvPr>
            <p:ph sz="half" idx="2"/>
          </p:nvPr>
        </p:nvPicPr>
        <p:blipFill>
          <a:blip r:embed="rId2"/>
          <a:stretch>
            <a:fillRect/>
          </a:stretch>
        </p:blipFill>
        <p:spPr>
          <a:xfrm>
            <a:off x="5484813" y="3137694"/>
            <a:ext cx="2381250" cy="17907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Ένας απολογισμός</a:t>
            </a:r>
            <a:endParaRPr lang="el-GR" dirty="0"/>
          </a:p>
        </p:txBody>
      </p:sp>
      <p:sp>
        <p:nvSpPr>
          <p:cNvPr id="3" name="2 - Θέση περιεχομένου"/>
          <p:cNvSpPr>
            <a:spLocks noGrp="1"/>
          </p:cNvSpPr>
          <p:nvPr>
            <p:ph sz="half" idx="1"/>
          </p:nvPr>
        </p:nvSpPr>
        <p:spPr/>
        <p:txBody>
          <a:bodyPr/>
          <a:lstStyle/>
          <a:p>
            <a:r>
              <a:rPr lang="el-GR" dirty="0" smtClean="0"/>
              <a:t>Δεκάδες εκατομμύρια άνθρωποι απομακρύνθηκαν από τις εστίες τους. ξεκίνησε η χρήση της πυρηνικής ενέργειας. </a:t>
            </a:r>
            <a:endParaRPr lang="el-GR" dirty="0"/>
          </a:p>
        </p:txBody>
      </p:sp>
      <p:pic>
        <p:nvPicPr>
          <p:cNvPr id="5" name="4 - Θέση περιεχομένου" descr="xirosima-nagasaki.jpg"/>
          <p:cNvPicPr>
            <a:picLocks noGrp="1" noChangeAspect="1"/>
          </p:cNvPicPr>
          <p:nvPr>
            <p:ph sz="half" idx="2"/>
          </p:nvPr>
        </p:nvPicPr>
        <p:blipFill>
          <a:blip r:embed="rId2"/>
          <a:stretch>
            <a:fillRect/>
          </a:stretch>
        </p:blipFill>
        <p:spPr>
          <a:xfrm>
            <a:off x="4656138" y="2898916"/>
            <a:ext cx="4038600" cy="226825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TotalTime>
  <Words>348</Words>
  <Application>Microsoft Office PowerPoint</Application>
  <PresentationFormat>Προβολή στην οθόνη (4:3)</PresentationFormat>
  <Paragraphs>25</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Μετρό</vt:lpstr>
      <vt:lpstr>Ο Β’ ΠΑΓΚΟΣΜΙΟΣ ΠΟΛΕΜΟΣ</vt:lpstr>
      <vt:lpstr>Ο Β’ Παγκόσμιος Πόλεμος</vt:lpstr>
      <vt:lpstr>Ο Β΄Παγκόσμιος Πόλεμος</vt:lpstr>
      <vt:lpstr>Ο Β’ Παγκόσμιος Πόλεμος</vt:lpstr>
      <vt:lpstr>Ο Β΄ Παγκόσμιος Πόλεμος</vt:lpstr>
      <vt:lpstr>Ο Β’ Παγκόσμιος Πόλεμος</vt:lpstr>
      <vt:lpstr>  Ένας απολογισμός</vt:lpstr>
      <vt:lpstr>  Ένας απολογισμός</vt:lpstr>
      <vt:lpstr>  Ένας απολογισμός</vt:lpstr>
      <vt:lpstr>  Ένας απολογισμός</vt:lpstr>
      <vt:lpstr>  Ένας απολογισμός</vt:lpstr>
      <vt:lpstr>  Ένας απολογισμός</vt:lpstr>
      <vt:lpstr>  Ένας απολογισμός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Β’ ΠΑΓΚΟΣΜΙΟΣ ΠΟΛΕΜΟΣ</dc:title>
  <dc:creator>Γιώργος</dc:creator>
  <cp:lastModifiedBy>Γιώργος</cp:lastModifiedBy>
  <cp:revision>12</cp:revision>
  <dcterms:created xsi:type="dcterms:W3CDTF">2025-02-08T07:19:49Z</dcterms:created>
  <dcterms:modified xsi:type="dcterms:W3CDTF">2025-02-08T07:53:18Z</dcterms:modified>
</cp:coreProperties>
</file>