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99C24D20-3254-400B-96B7-A1BC5AC56242}"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8E11C4-F5C3-472B-81EA-A4221B56F14D}" type="datetimeFigureOut">
              <a:rPr lang="el-GR" smtClean="0"/>
              <a:pPr/>
              <a:t>11/2/2025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9C24D20-3254-400B-96B7-A1BC5AC5624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A8E11C4-F5C3-472B-81EA-A4221B56F14D}" type="datetimeFigureOut">
              <a:rPr lang="el-GR" smtClean="0"/>
              <a:pPr/>
              <a:t>11/2/2025</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9C24D20-3254-400B-96B7-A1BC5AC56242}"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Ο εμφύλιος πόλεμος(1946-1949)</a:t>
            </a:r>
            <a:endParaRPr lang="el-GR" dirty="0"/>
          </a:p>
        </p:txBody>
      </p:sp>
      <p:pic>
        <p:nvPicPr>
          <p:cNvPr id="6" name="5 - Θέση περιεχομένου" descr="GW1-Edward-Lengel-600x210.jpg"/>
          <p:cNvPicPr>
            <a:picLocks noGrp="1" noChangeAspect="1"/>
          </p:cNvPicPr>
          <p:nvPr>
            <p:ph idx="1"/>
          </p:nvPr>
        </p:nvPicPr>
        <p:blipFill>
          <a:blip r:embed="rId2"/>
          <a:stretch>
            <a:fillRect/>
          </a:stretch>
        </p:blipFill>
        <p:spPr>
          <a:xfrm>
            <a:off x="571472" y="1571612"/>
            <a:ext cx="7858180" cy="4500594"/>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Τα αίτια του Εμφυλίου</a:t>
            </a:r>
            <a:endParaRPr lang="el-GR" dirty="0"/>
          </a:p>
        </p:txBody>
      </p:sp>
      <p:sp>
        <p:nvSpPr>
          <p:cNvPr id="5" name="4 - Θέση περιεχομένου"/>
          <p:cNvSpPr>
            <a:spLocks noGrp="1"/>
          </p:cNvSpPr>
          <p:nvPr>
            <p:ph sz="half" idx="1"/>
          </p:nvPr>
        </p:nvSpPr>
        <p:spPr/>
        <p:txBody>
          <a:bodyPr>
            <a:normAutofit fontScale="92500" lnSpcReduction="10000"/>
          </a:bodyPr>
          <a:lstStyle/>
          <a:p>
            <a:r>
              <a:rPr lang="el-GR" dirty="0" smtClean="0"/>
              <a:t>Η αντίσταση εναντίον του κατακτητή έκρυβε τα στοιχεία της εμφύλιας σύγκρουσης καθώς δεν είχαν όλοι τις ίδιες θέσεις για το μέλλον της Ελλάδας. Αφετηρία του Εμφυλίου Πολέμου σε πολιτικό επίπεδο υπήρξαν τα Δεκεμβριανά(1944) και η συμφωνία της Βάρκιζας(12Φεβρουαρίου 1945)</a:t>
            </a:r>
            <a:endParaRPr lang="el-GR" dirty="0"/>
          </a:p>
        </p:txBody>
      </p:sp>
      <p:pic>
        <p:nvPicPr>
          <p:cNvPr id="7" name="6 - Θέση περιεχομένου" descr="5th_Scottish_Parachute_Battalion_Athens_1944.jpg"/>
          <p:cNvPicPr>
            <a:picLocks noGrp="1" noChangeAspect="1"/>
          </p:cNvPicPr>
          <p:nvPr>
            <p:ph sz="half" idx="2"/>
          </p:nvPr>
        </p:nvPicPr>
        <p:blipFill>
          <a:blip r:embed="rId2"/>
          <a:stretch>
            <a:fillRect/>
          </a:stretch>
        </p:blipFill>
        <p:spPr>
          <a:xfrm>
            <a:off x="4648200" y="1871647"/>
            <a:ext cx="4038600" cy="3983069"/>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συμφωνία της Βάρκιζας</a:t>
            </a:r>
            <a:endParaRPr lang="el-GR" dirty="0"/>
          </a:p>
        </p:txBody>
      </p:sp>
      <p:sp>
        <p:nvSpPr>
          <p:cNvPr id="3" name="2 - Θέση περιεχομένου"/>
          <p:cNvSpPr>
            <a:spLocks noGrp="1"/>
          </p:cNvSpPr>
          <p:nvPr>
            <p:ph sz="half" idx="1"/>
          </p:nvPr>
        </p:nvSpPr>
        <p:spPr/>
        <p:txBody>
          <a:bodyPr>
            <a:normAutofit fontScale="85000" lnSpcReduction="10000"/>
          </a:bodyPr>
          <a:lstStyle/>
          <a:p>
            <a:pPr marL="651510" indent="-514350">
              <a:buNone/>
            </a:pPr>
            <a:r>
              <a:rPr lang="el-GR" dirty="0" smtClean="0"/>
              <a:t>Προέβλεπε:</a:t>
            </a:r>
          </a:p>
          <a:p>
            <a:pPr marL="651510" indent="-514350">
              <a:buFont typeface="+mj-lt"/>
              <a:buAutoNum type="arabicPeriod"/>
            </a:pPr>
            <a:r>
              <a:rPr lang="el-GR" dirty="0" smtClean="0"/>
              <a:t>Αφοπλισμό των ανταρτών</a:t>
            </a:r>
          </a:p>
          <a:p>
            <a:pPr marL="651510" indent="-514350">
              <a:buFont typeface="+mj-lt"/>
              <a:buAutoNum type="arabicPeriod"/>
            </a:pPr>
            <a:r>
              <a:rPr lang="el-GR" dirty="0" smtClean="0"/>
              <a:t>Δημιουργία εθνικού στρατού</a:t>
            </a:r>
          </a:p>
          <a:p>
            <a:pPr marL="651510" indent="-514350">
              <a:buFont typeface="+mj-lt"/>
              <a:buAutoNum type="arabicPeriod"/>
            </a:pPr>
            <a:r>
              <a:rPr lang="el-GR" dirty="0" smtClean="0"/>
              <a:t>Αποπομπή από τον κρατικό μηχανισμό των δοσίλογων</a:t>
            </a:r>
          </a:p>
          <a:p>
            <a:pPr marL="651510" indent="-514350">
              <a:buFont typeface="+mj-lt"/>
              <a:buAutoNum type="arabicPeriod"/>
            </a:pPr>
            <a:r>
              <a:rPr lang="el-GR" dirty="0" smtClean="0"/>
              <a:t>Αποκατάσταση της δημοκρατίας</a:t>
            </a:r>
          </a:p>
          <a:p>
            <a:pPr marL="651510" indent="-514350">
              <a:buFont typeface="+mj-lt"/>
              <a:buAutoNum type="arabicPeriod"/>
            </a:pPr>
            <a:r>
              <a:rPr lang="el-GR" dirty="0" smtClean="0"/>
              <a:t>Πραγματοποίηση δημοψηφίσματος για την επάνοδο του βασιλιά Γεωργίου’ </a:t>
            </a:r>
          </a:p>
          <a:p>
            <a:pPr marL="651510" indent="-514350">
              <a:buFont typeface="+mj-lt"/>
              <a:buAutoNum type="arabicPeriod"/>
            </a:pPr>
            <a:r>
              <a:rPr lang="el-GR" dirty="0" smtClean="0"/>
              <a:t>Διενέργεια εκλογών</a:t>
            </a:r>
            <a:endParaRPr lang="el-GR" dirty="0"/>
          </a:p>
        </p:txBody>
      </p:sp>
      <p:pic>
        <p:nvPicPr>
          <p:cNvPr id="5" name="4 - Θέση περιεχομένου" descr="varkiza.jpg"/>
          <p:cNvPicPr>
            <a:picLocks noGrp="1" noChangeAspect="1"/>
          </p:cNvPicPr>
          <p:nvPr>
            <p:ph sz="half" idx="2"/>
          </p:nvPr>
        </p:nvPicPr>
        <p:blipFill>
          <a:blip r:embed="rId2"/>
          <a:stretch>
            <a:fillRect/>
          </a:stretch>
        </p:blipFill>
        <p:spPr>
          <a:xfrm>
            <a:off x="4648200" y="2381276"/>
            <a:ext cx="4038600" cy="2963811"/>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σφαίρες επιρροής</a:t>
            </a:r>
            <a:endParaRPr lang="el-GR" dirty="0"/>
          </a:p>
        </p:txBody>
      </p:sp>
      <p:sp>
        <p:nvSpPr>
          <p:cNvPr id="3" name="2 - Θέση περιεχομένου"/>
          <p:cNvSpPr>
            <a:spLocks noGrp="1"/>
          </p:cNvSpPr>
          <p:nvPr>
            <p:ph sz="half" idx="1"/>
          </p:nvPr>
        </p:nvSpPr>
        <p:spPr/>
        <p:txBody>
          <a:bodyPr>
            <a:normAutofit fontScale="92500" lnSpcReduction="10000"/>
          </a:bodyPr>
          <a:lstStyle/>
          <a:p>
            <a:r>
              <a:rPr lang="el-GR" dirty="0" smtClean="0"/>
              <a:t>Ωστόσο η ειρηνική ζωή δεν επήλθε. Ο Στάλιν(ΕΣΣΔ)  και ο </a:t>
            </a:r>
            <a:r>
              <a:rPr lang="el-GR" dirty="0" err="1" smtClean="0"/>
              <a:t>Τσώρτσιλ</a:t>
            </a:r>
            <a:r>
              <a:rPr lang="el-GR" dirty="0" smtClean="0"/>
              <a:t>(Αγγλία) είχαν καθορίσει τα ποσοστά επιρροής στα Βαλκάνια από τον Οκτώβριο του 1944. Η Ελλάδα ανήκε στη σφαίρα επιρροής των Άγγλων και ο βρετανικός στρατός ήταν αναπόφευκτο να εμπλακεί στα πολιτικά πράγματα.</a:t>
            </a:r>
            <a:endParaRPr lang="el-GR" dirty="0"/>
          </a:p>
        </p:txBody>
      </p:sp>
      <p:pic>
        <p:nvPicPr>
          <p:cNvPr id="5" name="4 - Θέση περιεχομένου" descr="Percentages_agreement2-1.jpg"/>
          <p:cNvPicPr>
            <a:picLocks noGrp="1" noChangeAspect="1"/>
          </p:cNvPicPr>
          <p:nvPr>
            <p:ph sz="half" idx="2"/>
          </p:nvPr>
        </p:nvPicPr>
        <p:blipFill>
          <a:blip r:embed="rId2"/>
          <a:stretch>
            <a:fillRect/>
          </a:stretch>
        </p:blipFill>
        <p:spPr>
          <a:xfrm>
            <a:off x="4995862" y="1701006"/>
            <a:ext cx="3343275" cy="432435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πόλεμος</a:t>
            </a:r>
            <a:endParaRPr lang="el-GR" dirty="0"/>
          </a:p>
        </p:txBody>
      </p:sp>
      <p:sp>
        <p:nvSpPr>
          <p:cNvPr id="3" name="2 - Θέση περιεχομένου"/>
          <p:cNvSpPr>
            <a:spLocks noGrp="1"/>
          </p:cNvSpPr>
          <p:nvPr>
            <p:ph sz="half" idx="1"/>
          </p:nvPr>
        </p:nvSpPr>
        <p:spPr/>
        <p:txBody>
          <a:bodyPr/>
          <a:lstStyle/>
          <a:p>
            <a:r>
              <a:rPr lang="el-GR" dirty="0" smtClean="0"/>
              <a:t>Από το 1946 ο  εμφύλιος πόλεμος είναι μία πραγματικότητα. Οι κυβερνητικές δυνάμεις πολεμούν εναντίον των ανταρτών που σχηματίζουν την Προσωρινή Δημοκρατική Κυβέρνηση.</a:t>
            </a:r>
            <a:endParaRPr lang="el-GR" dirty="0"/>
          </a:p>
        </p:txBody>
      </p:sp>
      <p:pic>
        <p:nvPicPr>
          <p:cNvPr id="5" name="4 - Θέση περιεχομένου" descr="προσωρινή δημοκρατική κυβέρνηση.jpg"/>
          <p:cNvPicPr>
            <a:picLocks noGrp="1" noChangeAspect="1"/>
          </p:cNvPicPr>
          <p:nvPr>
            <p:ph sz="half" idx="2"/>
          </p:nvPr>
        </p:nvPicPr>
        <p:blipFill>
          <a:blip r:embed="rId2"/>
          <a:stretch>
            <a:fillRect/>
          </a:stretch>
        </p:blipFill>
        <p:spPr>
          <a:xfrm>
            <a:off x="4648200" y="2207355"/>
            <a:ext cx="4038600" cy="3311652"/>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παρέμβαση των Αμερικανών </a:t>
            </a:r>
            <a:endParaRPr lang="el-GR" dirty="0"/>
          </a:p>
        </p:txBody>
      </p:sp>
      <p:sp>
        <p:nvSpPr>
          <p:cNvPr id="3" name="2 - Θέση περιεχομένου"/>
          <p:cNvSpPr>
            <a:spLocks noGrp="1"/>
          </p:cNvSpPr>
          <p:nvPr>
            <p:ph sz="half" idx="1"/>
          </p:nvPr>
        </p:nvSpPr>
        <p:spPr/>
        <p:txBody>
          <a:bodyPr>
            <a:normAutofit fontScale="92500"/>
          </a:bodyPr>
          <a:lstStyle/>
          <a:p>
            <a:r>
              <a:rPr lang="el-GR" dirty="0" smtClean="0"/>
              <a:t>Από το 1948 επεμβαίνουν στον πόλεμο  οι Αμερικανοί, καθώς οι Βρετανοί τους πληροφόρησαν ότι δεν μπορούσαν άλλο να βοηθήσουν. Οι Αμερικανοί ήθελαν να εμποδίσουν τη σοβιετική επέκταση. Η αμερικανική επέμβαση άλλαξε τα δεδομένα του Εμφυλίου. </a:t>
            </a:r>
            <a:endParaRPr lang="el-GR" dirty="0"/>
          </a:p>
        </p:txBody>
      </p:sp>
      <p:pic>
        <p:nvPicPr>
          <p:cNvPr id="5" name="4 - Θέση περιεχομένου" descr="emfylios-dse-SLpress-825x490.jpg"/>
          <p:cNvPicPr>
            <a:picLocks noGrp="1" noChangeAspect="1"/>
          </p:cNvPicPr>
          <p:nvPr>
            <p:ph sz="half" idx="2"/>
          </p:nvPr>
        </p:nvPicPr>
        <p:blipFill>
          <a:blip r:embed="rId2"/>
          <a:stretch>
            <a:fillRect/>
          </a:stretch>
        </p:blipFill>
        <p:spPr>
          <a:xfrm>
            <a:off x="4648200" y="2663839"/>
            <a:ext cx="4038600" cy="2398684"/>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στάση των Σοβιετικών</a:t>
            </a:r>
            <a:endParaRPr lang="el-GR" dirty="0"/>
          </a:p>
        </p:txBody>
      </p:sp>
      <p:sp>
        <p:nvSpPr>
          <p:cNvPr id="3" name="2 - Θέση περιεχομένου"/>
          <p:cNvSpPr>
            <a:spLocks noGrp="1"/>
          </p:cNvSpPr>
          <p:nvPr>
            <p:ph sz="half" idx="1"/>
          </p:nvPr>
        </p:nvSpPr>
        <p:spPr/>
        <p:txBody>
          <a:bodyPr>
            <a:normAutofit fontScale="92500" lnSpcReduction="10000"/>
          </a:bodyPr>
          <a:lstStyle/>
          <a:p>
            <a:r>
              <a:rPr lang="el-GR" dirty="0" smtClean="0"/>
              <a:t>Οι Έλληνες κομμουνιστές περίμεναν επέμβαση της Σοβιετικής Ένωσης. Οι Σοβιετικοί δεν προέτρεπαν τους Έλληνες να ξεκινήσουν τον Εμφύλιο, ούτε έστειλαν τη βοήθεια που περίμεναν. Το καίριο </a:t>
            </a:r>
            <a:r>
              <a:rPr lang="el-GR" smtClean="0"/>
              <a:t>πλήγμα ήρθε, </a:t>
            </a:r>
            <a:r>
              <a:rPr lang="el-GR" dirty="0" smtClean="0"/>
              <a:t>όταν η Γιουγκοσλαβία τερμάτισε τη βοήθεια προς αυτούς και έκλεισε τα σύνορά της.(Ιούλιος 1949) </a:t>
            </a:r>
            <a:endParaRPr lang="el-GR" dirty="0"/>
          </a:p>
        </p:txBody>
      </p:sp>
      <p:pic>
        <p:nvPicPr>
          <p:cNvPr id="6" name="5 - Θέση περιεχομένου" descr="275813378_1682309075447198_3038989134132956998_n-1024x412.jpg"/>
          <p:cNvPicPr>
            <a:picLocks noGrp="1" noChangeAspect="1"/>
          </p:cNvPicPr>
          <p:nvPr>
            <p:ph sz="half" idx="2"/>
          </p:nvPr>
        </p:nvPicPr>
        <p:blipFill>
          <a:blip r:embed="rId2"/>
          <a:stretch>
            <a:fillRect/>
          </a:stretch>
        </p:blipFill>
        <p:spPr>
          <a:xfrm>
            <a:off x="4648200" y="1857364"/>
            <a:ext cx="4038600" cy="3500461"/>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τέλος του πολέμου</a:t>
            </a:r>
            <a:endParaRPr lang="el-GR" dirty="0"/>
          </a:p>
        </p:txBody>
      </p:sp>
      <p:sp>
        <p:nvSpPr>
          <p:cNvPr id="3" name="2 - Θέση περιεχομένου"/>
          <p:cNvSpPr>
            <a:spLocks noGrp="1"/>
          </p:cNvSpPr>
          <p:nvPr>
            <p:ph sz="half" idx="1"/>
          </p:nvPr>
        </p:nvSpPr>
        <p:spPr/>
        <p:txBody>
          <a:bodyPr/>
          <a:lstStyle/>
          <a:p>
            <a:r>
              <a:rPr lang="el-GR" dirty="0" smtClean="0"/>
              <a:t>Στο Γράμμο και το Βίτσι έγιναν σκληρές μάχες μεταξύ ανταρτών και κυβερνητικών δυνάμεων τον Ιούλιο και τον Αύγουστο του 1949. Οι αντάρτες ηττήθηκαν και υποχώρησαν στο αλβανικό έδαφος.</a:t>
            </a:r>
            <a:endParaRPr lang="el-GR" dirty="0"/>
          </a:p>
        </p:txBody>
      </p:sp>
      <p:pic>
        <p:nvPicPr>
          <p:cNvPr id="5" name="4 - Θέση περιεχομένου" descr="grammos-shmaia.jpg"/>
          <p:cNvPicPr>
            <a:picLocks noGrp="1" noChangeAspect="1"/>
          </p:cNvPicPr>
          <p:nvPr>
            <p:ph sz="half" idx="2"/>
          </p:nvPr>
        </p:nvPicPr>
        <p:blipFill>
          <a:blip r:embed="rId2"/>
          <a:stretch>
            <a:fillRect/>
          </a:stretch>
        </p:blipFill>
        <p:spPr>
          <a:xfrm>
            <a:off x="4648200" y="2630622"/>
            <a:ext cx="4038600" cy="2465119"/>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συνέπειες του Εμφυλίου Πολέμου</a:t>
            </a:r>
            <a:endParaRPr lang="el-GR" dirty="0"/>
          </a:p>
        </p:txBody>
      </p:sp>
      <p:sp>
        <p:nvSpPr>
          <p:cNvPr id="3" name="2 - Θέση περιεχομένου"/>
          <p:cNvSpPr>
            <a:spLocks noGrp="1"/>
          </p:cNvSpPr>
          <p:nvPr>
            <p:ph sz="half" idx="1"/>
          </p:nvPr>
        </p:nvSpPr>
        <p:spPr/>
        <p:txBody>
          <a:bodyPr>
            <a:normAutofit fontScale="70000" lnSpcReduction="20000"/>
          </a:bodyPr>
          <a:lstStyle/>
          <a:p>
            <a:pPr marL="651510" indent="-514350">
              <a:buFont typeface="Wingdings" pitchFamily="2" charset="2"/>
              <a:buChar char="ü"/>
            </a:pPr>
            <a:r>
              <a:rPr lang="el-GR" dirty="0" smtClean="0"/>
              <a:t>Πάνω από 50.000 νεκροί</a:t>
            </a:r>
          </a:p>
          <a:p>
            <a:pPr marL="651510" indent="-514350">
              <a:buFont typeface="Wingdings" pitchFamily="2" charset="2"/>
              <a:buChar char="ü"/>
            </a:pPr>
            <a:r>
              <a:rPr lang="el-GR" dirty="0" smtClean="0"/>
              <a:t>80.000 έφυγαν πρόσφυγες στις ανατολικ</a:t>
            </a:r>
            <a:r>
              <a:rPr lang="el-GR" dirty="0" smtClean="0"/>
              <a:t>έ</a:t>
            </a:r>
            <a:r>
              <a:rPr lang="el-GR" dirty="0" smtClean="0"/>
              <a:t>ς χώρες. Ανάμεσά τους 25.000 παιδιά.</a:t>
            </a:r>
          </a:p>
          <a:p>
            <a:pPr marL="651510" indent="-514350">
              <a:buFont typeface="Wingdings" pitchFamily="2" charset="2"/>
              <a:buChar char="ü"/>
            </a:pPr>
            <a:r>
              <a:rPr lang="el-GR" dirty="0" smtClean="0"/>
              <a:t>700.000 κάτοικοι ορεινών χωριών της Θεσσαλίας και της Βορείου Ελλάδας μεταφέρθηκαν στα πεδινά(ανταρτόπληκτοι)</a:t>
            </a:r>
          </a:p>
          <a:p>
            <a:pPr marL="651510" indent="-514350">
              <a:buFont typeface="Wingdings" pitchFamily="2" charset="2"/>
              <a:buChar char="ü"/>
            </a:pPr>
            <a:r>
              <a:rPr lang="el-GR" dirty="0" smtClean="0"/>
              <a:t>Δεκάδες χιλιάδες τραυματίες</a:t>
            </a:r>
          </a:p>
          <a:p>
            <a:pPr marL="651510" indent="-514350">
              <a:buFont typeface="Wingdings" pitchFamily="2" charset="2"/>
              <a:buChar char="ü"/>
            </a:pPr>
            <a:r>
              <a:rPr lang="el-GR" dirty="0" smtClean="0"/>
              <a:t>Ανυπολόγιστες οι υλικές ζημιές και ερήμωση της χώρας.</a:t>
            </a:r>
          </a:p>
          <a:p>
            <a:pPr marL="651510" indent="-514350">
              <a:buFont typeface="Wingdings" pitchFamily="2" charset="2"/>
              <a:buChar char="ü"/>
            </a:pPr>
            <a:r>
              <a:rPr lang="el-GR" dirty="0" smtClean="0"/>
              <a:t>Ξεκίνησε ένας νέος διχασμός που κράτησε πάνω από τριάντα χρόνια και άφησε κατάλοιπα στη μνήμη και τις συνειδήσεις των ανθρώπων, καθώς επικράτησαν ο φανατισμός, η εκμηδένιση του αντιπάλου και η εκδίκηση.</a:t>
            </a:r>
            <a:endParaRPr lang="el-GR" dirty="0"/>
          </a:p>
        </p:txBody>
      </p:sp>
      <p:pic>
        <p:nvPicPr>
          <p:cNvPr id="5" name="4 - Θέση περιεχομένου" descr="det_Emfilios.jpg"/>
          <p:cNvPicPr>
            <a:picLocks noGrp="1" noChangeAspect="1"/>
          </p:cNvPicPr>
          <p:nvPr>
            <p:ph sz="half" idx="2"/>
          </p:nvPr>
        </p:nvPicPr>
        <p:blipFill>
          <a:blip r:embed="rId2"/>
          <a:stretch>
            <a:fillRect/>
          </a:stretch>
        </p:blipFill>
        <p:spPr>
          <a:xfrm>
            <a:off x="4652962" y="2520156"/>
            <a:ext cx="4029075" cy="268605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TotalTime>
  <Words>370</Words>
  <Application>Microsoft Office PowerPoint</Application>
  <PresentationFormat>Προβολή στην οθόνη (4:3)</PresentationFormat>
  <Paragraphs>28</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Αποκορύφωμα</vt:lpstr>
      <vt:lpstr>Ο εμφύλιος πόλεμος(1946-1949)</vt:lpstr>
      <vt:lpstr>Τα αίτια του Εμφυλίου</vt:lpstr>
      <vt:lpstr>Η συμφωνία της Βάρκιζας</vt:lpstr>
      <vt:lpstr>Οι σφαίρες επιρροής</vt:lpstr>
      <vt:lpstr>Ο πόλεμος</vt:lpstr>
      <vt:lpstr>Η παρέμβαση των Αμερικανών </vt:lpstr>
      <vt:lpstr>Η στάση των Σοβιετικών</vt:lpstr>
      <vt:lpstr>Το τέλος του πολέμου</vt:lpstr>
      <vt:lpstr>Οι συνέπειες του Εμφυλίου Πολέμου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εμφύλιος πόλεμος(1946-1949)</dc:title>
  <dc:creator>Γιώργος</dc:creator>
  <cp:lastModifiedBy>Γιώργος</cp:lastModifiedBy>
  <cp:revision>7</cp:revision>
  <dcterms:created xsi:type="dcterms:W3CDTF">2025-02-11T16:16:22Z</dcterms:created>
  <dcterms:modified xsi:type="dcterms:W3CDTF">2025-02-11T16:55:33Z</dcterms:modified>
</cp:coreProperties>
</file>