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3" r:id="rId3"/>
    <p:sldId id="257" r:id="rId4"/>
    <p:sldId id="258" r:id="rId5"/>
    <p:sldId id="259" r:id="rId6"/>
    <p:sldId id="261" r:id="rId7"/>
    <p:sldId id="262" r:id="rId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8CC56-D22A-4220-B63D-48CB169FC8F2}" type="datetimeFigureOut">
              <a:rPr lang="el-GR" smtClean="0"/>
              <a:pPr/>
              <a:t>28/9/2024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- Έλλειψη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- Έλλειψη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5524840-B680-463B-9056-61DAD9E2C1EF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8CC56-D22A-4220-B63D-48CB169FC8F2}" type="datetimeFigureOut">
              <a:rPr lang="el-GR" smtClean="0"/>
              <a:pPr/>
              <a:t>28/9/2024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24840-B680-463B-9056-61DAD9E2C1E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- Ευθεία γραμμή σύνδεσης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- Έλλειψη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- Έλλειψη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55524840-B680-463B-9056-61DAD9E2C1EF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8CC56-D22A-4220-B63D-48CB169FC8F2}" type="datetimeFigureOut">
              <a:rPr lang="el-GR" smtClean="0"/>
              <a:pPr/>
              <a:t>28/9/2024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8CC56-D22A-4220-B63D-48CB169FC8F2}" type="datetimeFigureOut">
              <a:rPr lang="el-GR" smtClean="0"/>
              <a:pPr/>
              <a:t>28/9/2024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55524840-B680-463B-9056-61DAD9E2C1EF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- Ορθογώνιο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3" name="12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8CC56-D22A-4220-B63D-48CB169FC8F2}" type="datetimeFigureOut">
              <a:rPr lang="el-GR" smtClean="0"/>
              <a:pPr/>
              <a:t>28/9/2024</a:t>
            </a:fld>
            <a:endParaRPr lang="el-GR"/>
          </a:p>
        </p:txBody>
      </p:sp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Έλλειψη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Έλλειψη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5524840-B680-463B-9056-61DAD9E2C1EF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8688CC56-D22A-4220-B63D-48CB169FC8F2}" type="datetimeFigureOut">
              <a:rPr lang="el-GR" smtClean="0"/>
              <a:pPr/>
              <a:t>28/9/2024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24840-B680-463B-9056-61DAD9E2C1EF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Θέση περιεχομένου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2" name="11 - Θέση περιεχομένου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- Ορθογώνιο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- Ορθογώνιο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8CC56-D22A-4220-B63D-48CB169FC8F2}" type="datetimeFigureOut">
              <a:rPr lang="el-GR" smtClean="0"/>
              <a:pPr/>
              <a:t>28/9/2024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l-GR"/>
          </a:p>
        </p:txBody>
      </p:sp>
      <p:sp>
        <p:nvSpPr>
          <p:cNvPr id="15" name="14 - Ευθεία γραμμή σύνδεσης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- Θέση περιεχομένου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6" name="2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5" name="24 - Έλλειψη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- Έλλειψη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55524840-B680-463B-9056-61DAD9E2C1EF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3" name="22 - Τίτλος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8CC56-D22A-4220-B63D-48CB169FC8F2}" type="datetimeFigureOut">
              <a:rPr lang="el-GR" smtClean="0"/>
              <a:pPr/>
              <a:t>28/9/2024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55524840-B680-463B-9056-61DAD9E2C1E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- Ορθογώνιο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8CC56-D22A-4220-B63D-48CB169FC8F2}" type="datetimeFigureOut">
              <a:rPr lang="el-GR" smtClean="0"/>
              <a:pPr/>
              <a:t>28/9/2024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5524840-B680-463B-9056-61DAD9E2C1E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- Ορθογώνιο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- Θέση περιεχομένου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Έλλειψη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Έλλειψη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5524840-B680-463B-9056-61DAD9E2C1EF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1" name="20 - Ορθογώνιο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8CC56-D22A-4220-B63D-48CB169FC8F2}" type="datetimeFigureOut">
              <a:rPr lang="el-GR" smtClean="0"/>
              <a:pPr/>
              <a:t>28/9/2024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- Ευθεία γραμμή σύνδεσης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- Έλλειψη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- Έλλειψη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55524840-B680-463B-9056-61DAD9E2C1EF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22" name="21 - Ορθογώνιο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8688CC56-D22A-4220-B63D-48CB169FC8F2}" type="datetimeFigureOut">
              <a:rPr lang="el-GR" smtClean="0"/>
              <a:pPr/>
              <a:t>28/9/2024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- Ορθογώνιο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8688CC56-D22A-4220-B63D-48CB169FC8F2}" type="datetimeFigureOut">
              <a:rPr lang="el-GR" smtClean="0"/>
              <a:pPr/>
              <a:t>28/9/2024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l-GR"/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- Έλλειψη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- Έλλειψη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5524840-B680-463B-9056-61DAD9E2C1EF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ΓΑΛΛΙΚΗ ΕΠΑΝΑΣΤΑΣΗ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6 - Θέση περιεχομένου" descr="14-iouliou-1789-i-ptwsi-tis-bastillis.w_l-1024x585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01625" y="1285860"/>
            <a:ext cx="4038600" cy="5000659"/>
          </a:xfrm>
        </p:spPr>
      </p:pic>
      <p:sp>
        <p:nvSpPr>
          <p:cNvPr id="6" name="5 - Θέση περιεχομένου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l-GR" sz="2000" dirty="0" smtClean="0">
                <a:latin typeface="Times New Roman" pitchFamily="18" charset="0"/>
                <a:cs typeface="Times New Roman" pitchFamily="18" charset="0"/>
              </a:rPr>
              <a:t>Ένα από τα αποτελέσματα του Διαφωτισμού ήταν και η έκρηξη της Γαλλικής Επανάστασης στις 14 Ιουλίου 1789. </a:t>
            </a:r>
          </a:p>
          <a:p>
            <a:r>
              <a:rPr lang="el-GR" sz="2000" dirty="0" smtClean="0">
                <a:latin typeface="Times New Roman" pitchFamily="18" charset="0"/>
                <a:cs typeface="Times New Roman" pitchFamily="18" charset="0"/>
              </a:rPr>
              <a:t>Η Επανάσταση ξεσπά μετά την αντίδραση των εκπροσώπων της Γ’ τάξης στην προσπάθεια του βασιλιά Λουδοβίκου ΙΣΤ’  και της τάξης των ευγενών να επιβάλλουν νέους φόρους</a:t>
            </a:r>
            <a:endParaRPr lang="el-GR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ΓΑΛΛΙΚΗ ΕΠΑΝΑΣΤΑΣΗ</a:t>
            </a:r>
            <a:endParaRPr lang="el-GR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dirty="0" smtClean="0"/>
              <a:t>Η Γαλλική επανάσταση επηρεάζει βαθιά την Ευρωπαϊκή και παγκόσμια ιστορία.</a:t>
            </a:r>
          </a:p>
          <a:p>
            <a:r>
              <a:rPr lang="el-GR" dirty="0" smtClean="0"/>
              <a:t>Το σύνθημα Ελευθερία- Ισότητα- Αδελφοσύνη:</a:t>
            </a:r>
          </a:p>
          <a:p>
            <a:r>
              <a:rPr lang="el-GR" dirty="0" smtClean="0"/>
              <a:t>1)Δημιουργεί ένα νέο τρόπο ζωής</a:t>
            </a:r>
          </a:p>
          <a:p>
            <a:r>
              <a:rPr lang="el-GR" dirty="0" smtClean="0"/>
              <a:t>2)Μια νέα φιλελεύθερη και δημοκρατική πολιτική ιδεολογία.</a:t>
            </a:r>
          </a:p>
          <a:p>
            <a:r>
              <a:rPr lang="el-GR" dirty="0" smtClean="0"/>
              <a:t>3)Ανατρέπει τις παραδοσιακές πολιτικές και κοινωνικές αντιλήψεις </a:t>
            </a:r>
          </a:p>
          <a:p>
            <a:r>
              <a:rPr lang="el-GR" dirty="0" smtClean="0"/>
              <a:t>4)Αλλάζει τον πολιτικό και  </a:t>
            </a:r>
            <a:r>
              <a:rPr lang="el-GR" smtClean="0"/>
              <a:t>κοινωνικό  χάρτη.</a:t>
            </a:r>
            <a:endParaRPr lang="el-GR" dirty="0" smtClean="0"/>
          </a:p>
          <a:p>
            <a:endParaRPr lang="el-GR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Ελευθερία-Ισότητα- Αδελφοσύνη</a:t>
            </a: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ΕΚΡΗΞΗ ΤΗΣ ΕΠΑΝΑΣΤΑΣΗΣ</a:t>
            </a:r>
            <a:endParaRPr lang="el-GR" dirty="0"/>
          </a:p>
        </p:txBody>
      </p:sp>
      <p:pic>
        <p:nvPicPr>
          <p:cNvPr id="5" name="4 - Θέση περιεχομένου" descr="ΠΤΏΣΗ ΒΑΣΤΙΛΛΗΣ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85720" y="1357298"/>
            <a:ext cx="4286279" cy="5072098"/>
          </a:xfrm>
        </p:spPr>
      </p:pic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l-GR" dirty="0" smtClean="0"/>
              <a:t>Η 14</a:t>
            </a:r>
            <a:r>
              <a:rPr lang="el-GR" baseline="30000" dirty="0" smtClean="0"/>
              <a:t>η</a:t>
            </a:r>
            <a:r>
              <a:rPr lang="el-GR" dirty="0" smtClean="0"/>
              <a:t> Ιουλίου έχει καθιερωθεί ως ημέρα εθνικής γιορτής των Γάλλων. Εκείνη την ημέρα τα εξαγριωμένα πλήθη κατέλαβαν το φρούριο της Βαστίλης που χρησιμοποιούνταν ως φυλακή!</a:t>
            </a: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Η ΣΗΜΑΣΙΑ ΤΗΣ ΓΑΛΛΙΚΗΣ ΕΠΑΝΑΣΤΑΣΗΣ</a:t>
            </a:r>
            <a:endParaRPr lang="el-GR" dirty="0"/>
          </a:p>
        </p:txBody>
      </p:sp>
      <p:pic>
        <p:nvPicPr>
          <p:cNvPr id="5" name="4 - Θέση περιεχομένου" descr="images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14282" y="1428736"/>
            <a:ext cx="4286280" cy="5000660"/>
          </a:xfrm>
        </p:spPr>
      </p:pic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el-GR" dirty="0" smtClean="0"/>
              <a:t>1)Οι υπήκοοι του κράτους αναγνωρίζονται ως ισότιμοι πολίτες με κατοχυρωμένα πολιτικά δικαιώματα από το Σύνταγμα και τους νόμους</a:t>
            </a:r>
          </a:p>
          <a:p>
            <a:r>
              <a:rPr lang="el-GR" dirty="0" smtClean="0"/>
              <a:t>2)Πηγή εξουσίας αναγνωρίζεται ο κυρίαρχος λαός σε αντίθεση με την «ελέω Θεού μοναρχία των απολυταρχικών καθεστώτων.</a:t>
            </a: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Η ΣΗΜΑΣΙΑ ΤΗΣ ΓΑΛΛΙΚΗΣ ΕΠΑΝΑΣΤΑΣΗΣ</a:t>
            </a:r>
            <a:endParaRPr lang="el-GR" dirty="0"/>
          </a:p>
        </p:txBody>
      </p:sp>
      <p:pic>
        <p:nvPicPr>
          <p:cNvPr id="5" name="4 - Θέση περιεχομένου" descr="1507578610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01625" y="1357299"/>
            <a:ext cx="4038600" cy="5072098"/>
          </a:xfrm>
        </p:spPr>
      </p:pic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3) Η εξουσία διακρίνεται α) σε εκτελεστική</a:t>
            </a:r>
          </a:p>
          <a:p>
            <a:r>
              <a:rPr lang="el-GR" dirty="0" smtClean="0"/>
              <a:t>β) σε νομοθετική</a:t>
            </a:r>
          </a:p>
          <a:p>
            <a:r>
              <a:rPr lang="el-GR" dirty="0" smtClean="0"/>
              <a:t>γ) σε δικαστική </a:t>
            </a:r>
          </a:p>
          <a:p>
            <a:pPr>
              <a:buNone/>
            </a:pPr>
            <a:r>
              <a:rPr lang="el-GR" dirty="0" smtClean="0"/>
              <a:t>για να μην ασκείται αυθαίρετα από το ίδιο πρόσωπο</a:t>
            </a:r>
          </a:p>
          <a:p>
            <a:pPr>
              <a:buNone/>
            </a:pPr>
            <a:r>
              <a:rPr lang="el-GR" dirty="0" smtClean="0"/>
              <a:t>4)Αναδεικνύεται η έννοια του εθνικού κράτους ως πατρίδα την οποία υπερασπίζεται εθνικός στρατός και όχι μισθοφορικός</a:t>
            </a:r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Η ΣΗΜΑΣΙΑ ΤΗΣ ΓΑΛΛΙΚΗΣ ΕΠΑΝΑΣΤΑΣΗΣ</a:t>
            </a:r>
            <a:endParaRPr lang="el-GR" dirty="0"/>
          </a:p>
        </p:txBody>
      </p:sp>
      <p:pic>
        <p:nvPicPr>
          <p:cNvPr id="5" name="4 - Θέση περιεχομένου" descr="orthod-dikaiom_07a_UP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01624" y="1357299"/>
            <a:ext cx="4270375" cy="4929222"/>
          </a:xfrm>
        </p:spPr>
      </p:pic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l-GR" dirty="0" smtClean="0"/>
              <a:t>5)κατοχυρώνονται πολλά ατομικά δικαιώματα όπως: ελευθεροτυπία, </a:t>
            </a:r>
            <a:r>
              <a:rPr lang="el-GR" dirty="0" err="1" smtClean="0"/>
              <a:t>ανεξιθρησκεία</a:t>
            </a:r>
            <a:r>
              <a:rPr lang="el-GR" dirty="0" smtClean="0"/>
              <a:t>, προσωπική ελευθερία, δωρεάν δημόσια εκπαίδευση κ.α.</a:t>
            </a:r>
          </a:p>
          <a:p>
            <a:r>
              <a:rPr lang="el-GR" dirty="0" smtClean="0"/>
              <a:t>6)αναδεικνύεται ο Τύπος ως εκφραστής της κοινής γνώμης</a:t>
            </a: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5" name="4 - Θέση περιεχομένου" descr="revolution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01624" y="1414713"/>
            <a:ext cx="4198937" cy="4943245"/>
          </a:xfrm>
        </p:spPr>
      </p:pic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el-GR" dirty="0" smtClean="0"/>
              <a:t>7) σηματοδοτεί την έναρξη μιας σειράς φιλελεύθερων δημοκρατικών κινημάτων και εξεγέρσεων σε όλη την Ευρώπη τις επόμενες δεκαετίες, μεταξύ των οποίων και η ελληνική επανάσταση</a:t>
            </a:r>
            <a:r>
              <a:rPr lang="el-GR" dirty="0" smtClean="0"/>
              <a:t>. Σε αντίθεση με την Αγγλική και την Αμερικανική  Επανάσταση που είναι μόνο πολιτικές η Γαλλική είναι και </a:t>
            </a:r>
            <a:r>
              <a:rPr lang="el-GR" smtClean="0"/>
              <a:t>κοινωνική επανάσταση.</a:t>
            </a:r>
            <a:endParaRPr lang="el-G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ημοτικός">
  <a:themeElements>
    <a:clrScheme name="Δημοτικός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Δημοτικός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Δημοτικός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35</TotalTime>
  <Words>295</Words>
  <Application>Microsoft Office PowerPoint</Application>
  <PresentationFormat>Προβολή στην οθόνη (4:3)</PresentationFormat>
  <Paragraphs>26</Paragraphs>
  <Slides>7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8" baseType="lpstr">
      <vt:lpstr>Δημοτικός</vt:lpstr>
      <vt:lpstr>ΓΑΛΛΙΚΗ ΕΠΑΝΑΣΤΑΣΗ</vt:lpstr>
      <vt:lpstr>Η ΓΑΛΛΙΚΗ ΕΠΑΝΑΣΤΑΣΗ</vt:lpstr>
      <vt:lpstr>ΕΚΡΗΞΗ ΤΗΣ ΕΠΑΝΑΣΤΑΣΗΣ</vt:lpstr>
      <vt:lpstr>Η ΣΗΜΑΣΙΑ ΤΗΣ ΓΑΛΛΙΚΗΣ ΕΠΑΝΑΣΤΑΣΗΣ</vt:lpstr>
      <vt:lpstr>Η ΣΗΜΑΣΙΑ ΤΗΣ ΓΑΛΛΙΚΗΣ ΕΠΑΝΑΣΤΑΣΗΣ</vt:lpstr>
      <vt:lpstr>Η ΣΗΜΑΣΙΑ ΤΗΣ ΓΑΛΛΙΚΗΣ ΕΠΑΝΑΣΤΑΣΗΣ</vt:lpstr>
      <vt:lpstr>Διαφάνεια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ΓΑΛΛΙΚΗ ΕΠΑΝΑΣΤΑΣΗ</dc:title>
  <dc:creator>Μαστρογιώργη_family</dc:creator>
  <cp:lastModifiedBy>Γιώργος</cp:lastModifiedBy>
  <cp:revision>5</cp:revision>
  <dcterms:created xsi:type="dcterms:W3CDTF">2020-04-13T08:09:07Z</dcterms:created>
  <dcterms:modified xsi:type="dcterms:W3CDTF">2024-09-28T09:51:33Z</dcterms:modified>
</cp:coreProperties>
</file>